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5"/>
  </p:notesMasterIdLst>
  <p:sldIdLst>
    <p:sldId id="513" r:id="rId2"/>
    <p:sldId id="614" r:id="rId3"/>
    <p:sldId id="667" r:id="rId4"/>
    <p:sldId id="299" r:id="rId5"/>
    <p:sldId id="585" r:id="rId6"/>
    <p:sldId id="596" r:id="rId7"/>
    <p:sldId id="597" r:id="rId8"/>
    <p:sldId id="648" r:id="rId9"/>
    <p:sldId id="598" r:id="rId10"/>
    <p:sldId id="616" r:id="rId11"/>
    <p:sldId id="617" r:id="rId12"/>
    <p:sldId id="629" r:id="rId13"/>
    <p:sldId id="649" r:id="rId14"/>
    <p:sldId id="642" r:id="rId15"/>
    <p:sldId id="641" r:id="rId16"/>
    <p:sldId id="602" r:id="rId17"/>
    <p:sldId id="651" r:id="rId18"/>
    <p:sldId id="621" r:id="rId19"/>
    <p:sldId id="660" r:id="rId20"/>
    <p:sldId id="661" r:id="rId21"/>
    <p:sldId id="662" r:id="rId22"/>
    <p:sldId id="639" r:id="rId23"/>
    <p:sldId id="654" r:id="rId24"/>
    <p:sldId id="655" r:id="rId25"/>
    <p:sldId id="632" r:id="rId26"/>
    <p:sldId id="633" r:id="rId27"/>
    <p:sldId id="634" r:id="rId28"/>
    <p:sldId id="565" r:id="rId29"/>
    <p:sldId id="293" r:id="rId30"/>
    <p:sldId id="635" r:id="rId31"/>
    <p:sldId id="669" r:id="rId32"/>
    <p:sldId id="656" r:id="rId33"/>
    <p:sldId id="657" r:id="rId34"/>
    <p:sldId id="658" r:id="rId35"/>
    <p:sldId id="659" r:id="rId36"/>
    <p:sldId id="637" r:id="rId37"/>
    <p:sldId id="640" r:id="rId38"/>
    <p:sldId id="645" r:id="rId39"/>
    <p:sldId id="636" r:id="rId40"/>
    <p:sldId id="663" r:id="rId41"/>
    <p:sldId id="650" r:id="rId42"/>
    <p:sldId id="647" r:id="rId43"/>
    <p:sldId id="297" r:id="rId44"/>
    <p:sldId id="646" r:id="rId45"/>
    <p:sldId id="653" r:id="rId46"/>
    <p:sldId id="283" r:id="rId47"/>
    <p:sldId id="550" r:id="rId48"/>
    <p:sldId id="371" r:id="rId49"/>
    <p:sldId id="317" r:id="rId50"/>
    <p:sldId id="611" r:id="rId51"/>
    <p:sldId id="638" r:id="rId52"/>
    <p:sldId id="606" r:id="rId53"/>
    <p:sldId id="666" r:id="rId54"/>
    <p:sldId id="628" r:id="rId55"/>
    <p:sldId id="610" r:id="rId56"/>
    <p:sldId id="583" r:id="rId57"/>
    <p:sldId id="575" r:id="rId58"/>
    <p:sldId id="607" r:id="rId59"/>
    <p:sldId id="608" r:id="rId60"/>
    <p:sldId id="584" r:id="rId61"/>
    <p:sldId id="665" r:id="rId62"/>
    <p:sldId id="699" r:id="rId63"/>
    <p:sldId id="676" r:id="rId64"/>
    <p:sldId id="668" r:id="rId65"/>
    <p:sldId id="563" r:id="rId66"/>
    <p:sldId id="670" r:id="rId67"/>
    <p:sldId id="671" r:id="rId68"/>
    <p:sldId id="689" r:id="rId69"/>
    <p:sldId id="690" r:id="rId70"/>
    <p:sldId id="672" r:id="rId71"/>
    <p:sldId id="677" r:id="rId72"/>
    <p:sldId id="679" r:id="rId73"/>
    <p:sldId id="562" r:id="rId74"/>
    <p:sldId id="555" r:id="rId75"/>
    <p:sldId id="556" r:id="rId76"/>
    <p:sldId id="557" r:id="rId77"/>
    <p:sldId id="558" r:id="rId78"/>
    <p:sldId id="680" r:id="rId79"/>
    <p:sldId id="566" r:id="rId80"/>
    <p:sldId id="673" r:id="rId81"/>
    <p:sldId id="599" r:id="rId82"/>
    <p:sldId id="600" r:id="rId83"/>
    <p:sldId id="674" r:id="rId84"/>
    <p:sldId id="675" r:id="rId85"/>
    <p:sldId id="681" r:id="rId86"/>
    <p:sldId id="692" r:id="rId87"/>
    <p:sldId id="694" r:id="rId88"/>
    <p:sldId id="695" r:id="rId89"/>
    <p:sldId id="696" r:id="rId90"/>
    <p:sldId id="697" r:id="rId91"/>
    <p:sldId id="693" r:id="rId92"/>
    <p:sldId id="312" r:id="rId93"/>
    <p:sldId id="691" r:id="rId94"/>
    <p:sldId id="603" r:id="rId95"/>
    <p:sldId id="604" r:id="rId96"/>
    <p:sldId id="682" r:id="rId97"/>
    <p:sldId id="683" r:id="rId98"/>
    <p:sldId id="688" r:id="rId99"/>
    <p:sldId id="687" r:id="rId100"/>
    <p:sldId id="257" r:id="rId101"/>
    <p:sldId id="622" r:id="rId102"/>
    <p:sldId id="623" r:id="rId103"/>
    <p:sldId id="624"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DAD"/>
    <a:srgbClr val="EAEF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74" autoAdjust="0"/>
    <p:restoredTop sz="94660"/>
  </p:normalViewPr>
  <p:slideViewPr>
    <p:cSldViewPr snapToGrid="0">
      <p:cViewPr varScale="1">
        <p:scale>
          <a:sx n="59" d="100"/>
          <a:sy n="59" d="100"/>
        </p:scale>
        <p:origin x="632" y="44"/>
      </p:cViewPr>
      <p:guideLst>
        <p:guide orient="horz" pos="2160"/>
        <p:guide pos="3840"/>
      </p:guideLst>
    </p:cSldViewPr>
  </p:slideViewPr>
  <p:notesTextViewPr>
    <p:cViewPr>
      <p:scale>
        <a:sx n="3" d="2"/>
        <a:sy n="3" d="2"/>
      </p:scale>
      <p:origin x="0" y="0"/>
    </p:cViewPr>
  </p:notesTextViewPr>
  <p:sorterViewPr>
    <p:cViewPr varScale="1">
      <p:scale>
        <a:sx n="1" d="1"/>
        <a:sy n="1" d="1"/>
      </p:scale>
      <p:origin x="0" y="-36878"/>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6DB0E-3666-4004-A418-967467D235DE}" type="datetimeFigureOut">
              <a:rPr lang="en-US" smtClean="0"/>
              <a:t>3/18/2024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B69A5-4F6B-43C3-9D4A-4E349E7414E2}" type="slidenum">
              <a:rPr lang="en-US" smtClean="0"/>
              <a:t>‹#›</a:t>
            </a:fld>
            <a:endParaRPr lang="en-US" dirty="0"/>
          </a:p>
        </p:txBody>
      </p:sp>
    </p:spTree>
    <p:extLst>
      <p:ext uri="{BB962C8B-B14F-4D97-AF65-F5344CB8AC3E}">
        <p14:creationId xmlns:p14="http://schemas.microsoft.com/office/powerpoint/2010/main" val="3756959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B69A5-4F6B-43C3-9D4A-4E349E7414E2}" type="slidenum">
              <a:rPr lang="en-US" smtClean="0"/>
              <a:t>1</a:t>
            </a:fld>
            <a:endParaRPr lang="en-US" dirty="0"/>
          </a:p>
        </p:txBody>
      </p:sp>
    </p:spTree>
    <p:extLst>
      <p:ext uri="{BB962C8B-B14F-4D97-AF65-F5344CB8AC3E}">
        <p14:creationId xmlns:p14="http://schemas.microsoft.com/office/powerpoint/2010/main" val="328281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9743FDC8-C373-4A56-AB8D-028CE3C96650}" type="slidenum">
              <a:rPr lang="en-US" smtClean="0"/>
              <a:pPr/>
              <a:t>4</a:t>
            </a:fld>
            <a:endParaRPr lang="en-US" dirty="0"/>
          </a:p>
        </p:txBody>
      </p:sp>
      <p:sp>
        <p:nvSpPr>
          <p:cNvPr id="122883" name="Rectangle 2"/>
          <p:cNvSpPr>
            <a:spLocks noGrp="1" noRot="1" noChangeAspect="1" noChangeArrowheads="1" noTextEdit="1"/>
          </p:cNvSpPr>
          <p:nvPr>
            <p:ph type="sldImg"/>
          </p:nvPr>
        </p:nvSpPr>
        <p:spPr>
          <a:xfrm>
            <a:off x="685800" y="1143000"/>
            <a:ext cx="5486400" cy="3086100"/>
          </a:xfrm>
          <a:ln/>
        </p:spPr>
      </p:sp>
      <p:sp>
        <p:nvSpPr>
          <p:cNvPr id="122884"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B69A5-4F6B-43C3-9D4A-4E349E7414E2}" type="slidenum">
              <a:rPr lang="en-US" smtClean="0"/>
              <a:t>5</a:t>
            </a:fld>
            <a:endParaRPr lang="en-US" dirty="0"/>
          </a:p>
        </p:txBody>
      </p:sp>
    </p:spTree>
    <p:extLst>
      <p:ext uri="{BB962C8B-B14F-4D97-AF65-F5344CB8AC3E}">
        <p14:creationId xmlns:p14="http://schemas.microsoft.com/office/powerpoint/2010/main" val="2937304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4B69A5-4F6B-43C3-9D4A-4E349E7414E2}" type="slidenum">
              <a:rPr lang="en-US" smtClean="0"/>
              <a:t>16</a:t>
            </a:fld>
            <a:endParaRPr lang="en-US" dirty="0"/>
          </a:p>
        </p:txBody>
      </p:sp>
    </p:spTree>
    <p:extLst>
      <p:ext uri="{BB962C8B-B14F-4D97-AF65-F5344CB8AC3E}">
        <p14:creationId xmlns:p14="http://schemas.microsoft.com/office/powerpoint/2010/main" val="1730857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ScaleOut has created what we call “real-time digital twin” technology. A RT DT is a model that consists of two main components:</a:t>
            </a:r>
          </a:p>
          <a:p>
            <a:pPr marL="228600" indent="-228600">
              <a:buAutoNum type="arabicPeriod"/>
            </a:pPr>
            <a:r>
              <a:rPr lang="en-US" dirty="0"/>
              <a:t>First, a Message Processor handles incoming telemetry and has code to analyze the telemetry in light of dynamic state of the data source. The message processor also alerts or provides control signals based on its analysis.</a:t>
            </a:r>
          </a:p>
          <a:p>
            <a:pPr marL="228600" indent="-228600">
              <a:buAutoNum type="arabicPeriod"/>
            </a:pPr>
            <a:r>
              <a:rPr lang="en-US" dirty="0"/>
              <a:t>Second, a state object holds the dynamic state of the data source. The state can be any metadata or context that is used by the message processor to evaluate the data source. That can include time-ordered event lists.</a:t>
            </a:r>
          </a:p>
          <a:p>
            <a:pPr marL="228600" indent="-228600">
              <a:buAutoNum type="arabicPeriod"/>
            </a:pPr>
            <a:endParaRPr lang="en-US" dirty="0"/>
          </a:p>
          <a:p>
            <a:r>
              <a:rPr lang="en-US" dirty="0"/>
              <a:t>There is a RT DT instance for each data source; in other words, a one to one mapping. ScaleOut’s RT DT technology automatically creates a new RT DT instance the first time that telemetry is received from a new data source.</a:t>
            </a:r>
          </a:p>
          <a:p>
            <a:endParaRPr lang="en-US" dirty="0"/>
          </a:p>
          <a:p>
            <a:r>
              <a:rPr lang="en-US" dirty="0"/>
              <a:t>Again, the purpose of our RT DT technology is:</a:t>
            </a:r>
          </a:p>
          <a:p>
            <a:pPr lvl="0"/>
            <a:r>
              <a:rPr lang="en-US" dirty="0"/>
              <a:t>1. Track &amp; compute device-specific information for real-time, deep introspection</a:t>
            </a:r>
          </a:p>
          <a:p>
            <a:pPr lvl="0"/>
            <a:r>
              <a:rPr lang="en-US" dirty="0"/>
              <a:t>2. Provide immediate feedback and alerting</a:t>
            </a:r>
          </a:p>
          <a:p>
            <a:pPr lvl="0"/>
            <a:r>
              <a:rPr lang="en-US" dirty="0"/>
              <a:t>3. Provide aggregate analysis across all data sources</a:t>
            </a:r>
          </a:p>
          <a:p>
            <a:endParaRPr lang="en-US" dirty="0"/>
          </a:p>
        </p:txBody>
      </p:sp>
      <p:sp>
        <p:nvSpPr>
          <p:cNvPr id="4" name="Slide Number Placeholder 3"/>
          <p:cNvSpPr>
            <a:spLocks noGrp="1"/>
          </p:cNvSpPr>
          <p:nvPr>
            <p:ph type="sldNum" sz="quarter" idx="5"/>
          </p:nvPr>
        </p:nvSpPr>
        <p:spPr/>
        <p:txBody>
          <a:bodyPr/>
          <a:lstStyle/>
          <a:p>
            <a:fld id="{954B69A5-4F6B-43C3-9D4A-4E349E7414E2}" type="slidenum">
              <a:rPr lang="en-US" smtClean="0"/>
              <a:t>45</a:t>
            </a:fld>
            <a:endParaRPr lang="en-US" dirty="0"/>
          </a:p>
        </p:txBody>
      </p:sp>
    </p:spTree>
    <p:extLst>
      <p:ext uri="{BB962C8B-B14F-4D97-AF65-F5344CB8AC3E}">
        <p14:creationId xmlns:p14="http://schemas.microsoft.com/office/powerpoint/2010/main" val="4057470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4B69A5-4F6B-43C3-9D4A-4E349E7414E2}" type="slidenum">
              <a:rPr lang="en-US" smtClean="0"/>
              <a:t>73</a:t>
            </a:fld>
            <a:endParaRPr lang="en-US"/>
          </a:p>
        </p:txBody>
      </p:sp>
    </p:spTree>
    <p:extLst>
      <p:ext uri="{BB962C8B-B14F-4D97-AF65-F5344CB8AC3E}">
        <p14:creationId xmlns:p14="http://schemas.microsoft.com/office/powerpoint/2010/main" val="546644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533148"/>
            <a:ext cx="9144000" cy="1791998"/>
          </a:xfrm>
        </p:spPr>
        <p:txBody>
          <a:bodyPr anchor="ctr"/>
          <a:lstStyle>
            <a:lvl1pPr algn="ctr">
              <a:defRPr sz="6000">
                <a:solidFill>
                  <a:srgbClr val="026DAD"/>
                </a:solidFill>
              </a:defRPr>
            </a:lvl1pPr>
          </a:lstStyle>
          <a:p>
            <a:r>
              <a:rPr lang="en-US" dirty="0"/>
              <a:t>Click to edit Master title style 16:9 Presentation Template</a:t>
            </a:r>
          </a:p>
        </p:txBody>
      </p:sp>
      <p:sp>
        <p:nvSpPr>
          <p:cNvPr id="3" name="Subtitle 2"/>
          <p:cNvSpPr>
            <a:spLocks noGrp="1"/>
          </p:cNvSpPr>
          <p:nvPr>
            <p:ph type="subTitle" idx="1" hasCustomPrompt="1"/>
          </p:nvPr>
        </p:nvSpPr>
        <p:spPr>
          <a:xfrm>
            <a:off x="364435" y="5120260"/>
            <a:ext cx="5760720" cy="365760"/>
          </a:xfrm>
        </p:spPr>
        <p:txBody>
          <a:bodyPr>
            <a:normAutofit/>
          </a:bodyPr>
          <a:lstStyle>
            <a:lvl1pPr marL="0" indent="0" algn="l">
              <a:buNone/>
              <a:defRPr lang="en-US" sz="22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a:t>
            </a:r>
          </a:p>
        </p:txBody>
      </p:sp>
      <p:sp>
        <p:nvSpPr>
          <p:cNvPr id="4" name="Date Placeholder 3"/>
          <p:cNvSpPr>
            <a:spLocks noGrp="1"/>
          </p:cNvSpPr>
          <p:nvPr>
            <p:ph type="dt" sz="half" idx="10"/>
          </p:nvPr>
        </p:nvSpPr>
        <p:spPr>
          <a:xfrm>
            <a:off x="364435" y="6356350"/>
            <a:ext cx="2080891" cy="365125"/>
          </a:xfrm>
        </p:spPr>
        <p:txBody>
          <a:bodyPr/>
          <a:lstStyle/>
          <a:p>
            <a:fld id="{9C0713E2-D964-40DF-8D93-2239EA5E1A5F}" type="datetime1">
              <a:rPr lang="en-US" smtClean="0"/>
              <a:t>3/18/2024</a:t>
            </a:fld>
            <a:endParaRPr lang="en-US" dirty="0"/>
          </a:p>
        </p:txBody>
      </p:sp>
      <p:sp>
        <p:nvSpPr>
          <p:cNvPr id="5" name="Footer Placeholder 4"/>
          <p:cNvSpPr>
            <a:spLocks noGrp="1"/>
          </p:cNvSpPr>
          <p:nvPr>
            <p:ph type="ftr" sz="quarter" idx="11"/>
          </p:nvPr>
        </p:nvSpPr>
        <p:spPr>
          <a:xfrm>
            <a:off x="3352800" y="6356350"/>
            <a:ext cx="5486400" cy="365125"/>
          </a:xfrm>
          <a:prstGeom prst="rect">
            <a:avLst/>
          </a:prstGeom>
        </p:spPr>
        <p:txBody>
          <a:bodyPr/>
          <a:lstStyle/>
          <a:p>
            <a:r>
              <a:rPr lang="en-US" dirty="0"/>
              <a:t>©  2019 ScaleOut Software, Inc.</a:t>
            </a:r>
          </a:p>
        </p:txBody>
      </p:sp>
      <p:sp>
        <p:nvSpPr>
          <p:cNvPr id="6" name="Slide Number Placeholder 5"/>
          <p:cNvSpPr>
            <a:spLocks noGrp="1"/>
          </p:cNvSpPr>
          <p:nvPr>
            <p:ph type="sldNum" sz="quarter" idx="12"/>
          </p:nvPr>
        </p:nvSpPr>
        <p:spPr>
          <a:xfrm>
            <a:off x="9746674" y="6356350"/>
            <a:ext cx="2094143" cy="365125"/>
          </a:xfrm>
          <a:prstGeom prst="rect">
            <a:avLst/>
          </a:prstGeom>
        </p:spPr>
        <p:txBody>
          <a:bodyPr/>
          <a:lstStyle/>
          <a:p>
            <a:fld id="{BD188CD3-179C-4C76-AE3D-EBE7AE601F5E}" type="slidenum">
              <a:rPr lang="en-US" smtClean="0"/>
              <a:t>‹#›</a:t>
            </a:fld>
            <a:endParaRPr lang="en-US" dirty="0"/>
          </a:p>
        </p:txBody>
      </p:sp>
      <p:pic>
        <p:nvPicPr>
          <p:cNvPr id="7" name="Picture 6"/>
          <p:cNvPicPr>
            <a:picLocks noChangeAspect="1"/>
          </p:cNvPicPr>
          <p:nvPr userDrawn="1"/>
        </p:nvPicPr>
        <p:blipFill>
          <a:blip r:embed="rId2"/>
          <a:stretch>
            <a:fillRect/>
          </a:stretch>
        </p:blipFill>
        <p:spPr>
          <a:xfrm>
            <a:off x="324465" y="372929"/>
            <a:ext cx="11642613" cy="1727541"/>
          </a:xfrm>
          <a:prstGeom prst="rect">
            <a:avLst/>
          </a:prstGeom>
        </p:spPr>
      </p:pic>
      <p:sp>
        <p:nvSpPr>
          <p:cNvPr id="11" name="Text Placeholder 10"/>
          <p:cNvSpPr>
            <a:spLocks noGrp="1"/>
          </p:cNvSpPr>
          <p:nvPr>
            <p:ph type="body" sz="quarter" idx="13" hasCustomPrompt="1"/>
          </p:nvPr>
        </p:nvSpPr>
        <p:spPr>
          <a:xfrm>
            <a:off x="364435" y="5528246"/>
            <a:ext cx="5760720" cy="365760"/>
          </a:xfrm>
        </p:spPr>
        <p:txBody>
          <a:bodyPr>
            <a:normAutofit/>
          </a:bodyPr>
          <a:lstStyle>
            <a:lvl1pPr marL="0" indent="0">
              <a:buNone/>
              <a:defRPr sz="2200"/>
            </a:lvl1pPr>
          </a:lstStyle>
          <a:p>
            <a:r>
              <a:rPr lang="en-US" dirty="0"/>
              <a:t>Date: </a:t>
            </a:r>
          </a:p>
        </p:txBody>
      </p:sp>
      <p:sp>
        <p:nvSpPr>
          <p:cNvPr id="13" name="Text Placeholder 12"/>
          <p:cNvSpPr>
            <a:spLocks noGrp="1"/>
          </p:cNvSpPr>
          <p:nvPr>
            <p:ph type="body" sz="quarter" idx="14" hasCustomPrompt="1"/>
          </p:nvPr>
        </p:nvSpPr>
        <p:spPr>
          <a:xfrm>
            <a:off x="364435" y="5947146"/>
            <a:ext cx="5760720" cy="365760"/>
          </a:xfr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200" kern="1200" dirty="0">
                <a:solidFill>
                  <a:schemeClr val="tx1"/>
                </a:solidFill>
                <a:latin typeface="+mn-lt"/>
                <a:ea typeface="+mn-ea"/>
                <a:cs typeface="+mn-cs"/>
              </a:defRPr>
            </a:lvl1pPr>
          </a:lstStyle>
          <a:p>
            <a:pPr marL="0" lvl="0" indent="0">
              <a:buNone/>
            </a:pPr>
            <a:r>
              <a:rPr lang="en-US" dirty="0"/>
              <a:t>Department: </a:t>
            </a:r>
          </a:p>
        </p:txBody>
      </p:sp>
    </p:spTree>
    <p:extLst>
      <p:ext uri="{BB962C8B-B14F-4D97-AF65-F5344CB8AC3E}">
        <p14:creationId xmlns:p14="http://schemas.microsoft.com/office/powerpoint/2010/main" val="410019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437" y="114301"/>
            <a:ext cx="8399246" cy="682112"/>
          </a:xfrm>
        </p:spPr>
        <p:txBody>
          <a:bodyPr/>
          <a:lstStyle>
            <a:lvl1pPr>
              <a:defRPr>
                <a:solidFill>
                  <a:srgbClr val="026DAD"/>
                </a:solidFill>
              </a:defRPr>
            </a:lvl1pPr>
          </a:lstStyle>
          <a:p>
            <a:r>
              <a:rPr lang="en-US" dirty="0"/>
              <a:t>Click to edit Master title style</a:t>
            </a:r>
          </a:p>
        </p:txBody>
      </p:sp>
      <p:sp>
        <p:nvSpPr>
          <p:cNvPr id="3" name="Content Placeholder 2"/>
          <p:cNvSpPr>
            <a:spLocks noGrp="1"/>
          </p:cNvSpPr>
          <p:nvPr>
            <p:ph idx="1"/>
          </p:nvPr>
        </p:nvSpPr>
        <p:spPr>
          <a:xfrm>
            <a:off x="364435" y="1028700"/>
            <a:ext cx="11476382" cy="5148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352800" y="6356350"/>
            <a:ext cx="5486400" cy="365125"/>
          </a:xfrm>
          <a:prstGeom prst="rect">
            <a:avLst/>
          </a:prstGeom>
        </p:spPr>
        <p:txBody>
          <a:bodyPr/>
          <a:lstStyle/>
          <a:p>
            <a:r>
              <a:rPr lang="en-US"/>
              <a:t>ScaleOut Software, Inc.</a:t>
            </a:r>
            <a:endParaRPr lang="en-US" dirty="0"/>
          </a:p>
        </p:txBody>
      </p:sp>
      <p:sp>
        <p:nvSpPr>
          <p:cNvPr id="6" name="Slide Number Placeholder 5"/>
          <p:cNvSpPr>
            <a:spLocks noGrp="1"/>
          </p:cNvSpPr>
          <p:nvPr>
            <p:ph type="sldNum" sz="quarter" idx="12"/>
          </p:nvPr>
        </p:nvSpPr>
        <p:spPr>
          <a:xfrm>
            <a:off x="9746674" y="6356350"/>
            <a:ext cx="2094143" cy="365125"/>
          </a:xfrm>
          <a:prstGeom prst="rect">
            <a:avLst/>
          </a:prstGeom>
        </p:spPr>
        <p:txBody>
          <a:bodyPr/>
          <a:lstStyle/>
          <a:p>
            <a:fld id="{BD188CD3-179C-4C76-AE3D-EBE7AE601F5E}" type="slidenum">
              <a:rPr lang="en-US" smtClean="0"/>
              <a:t>‹#›</a:t>
            </a:fld>
            <a:endParaRPr lang="en-US" dirty="0"/>
          </a:p>
        </p:txBody>
      </p:sp>
      <p:cxnSp>
        <p:nvCxnSpPr>
          <p:cNvPr id="9" name="Straight Connector 8"/>
          <p:cNvCxnSpPr/>
          <p:nvPr userDrawn="1"/>
        </p:nvCxnSpPr>
        <p:spPr>
          <a:xfrm>
            <a:off x="352860" y="6268825"/>
            <a:ext cx="1152144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8763683" y="228253"/>
            <a:ext cx="3153334" cy="467894"/>
          </a:xfrm>
          <a:prstGeom prst="rect">
            <a:avLst/>
          </a:prstGeom>
        </p:spPr>
      </p:pic>
    </p:spTree>
    <p:extLst>
      <p:ext uri="{BB962C8B-B14F-4D97-AF65-F5344CB8AC3E}">
        <p14:creationId xmlns:p14="http://schemas.microsoft.com/office/powerpoint/2010/main" val="396360079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031309"/>
            <a:ext cx="10515600" cy="2852737"/>
          </a:xfrm>
        </p:spPr>
        <p:txBody>
          <a:bodyPr anchor="b"/>
          <a:lstStyle>
            <a:lvl1pPr>
              <a:defRPr sz="6000">
                <a:solidFill>
                  <a:srgbClr val="026DAD"/>
                </a:solidFill>
              </a:defRPr>
            </a:lvl1pPr>
          </a:lstStyle>
          <a:p>
            <a:r>
              <a:rPr lang="en-US" dirty="0"/>
              <a:t>Click to edit Section Header style</a:t>
            </a:r>
          </a:p>
        </p:txBody>
      </p:sp>
      <p:sp>
        <p:nvSpPr>
          <p:cNvPr id="3" name="Text Placeholder 2"/>
          <p:cNvSpPr>
            <a:spLocks noGrp="1"/>
          </p:cNvSpPr>
          <p:nvPr>
            <p:ph type="body" idx="1"/>
          </p:nvPr>
        </p:nvSpPr>
        <p:spPr>
          <a:xfrm>
            <a:off x="831850" y="391103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3352800" y="6356350"/>
            <a:ext cx="5486400" cy="365125"/>
          </a:xfrm>
          <a:prstGeom prst="rect">
            <a:avLst/>
          </a:prstGeom>
        </p:spPr>
        <p:txBody>
          <a:bodyPr/>
          <a:lstStyle/>
          <a:p>
            <a:r>
              <a:rPr lang="en-US"/>
              <a:t>ScaleOut Software, Inc.</a:t>
            </a:r>
            <a:endParaRPr lang="en-US" dirty="0"/>
          </a:p>
        </p:txBody>
      </p:sp>
      <p:sp>
        <p:nvSpPr>
          <p:cNvPr id="6" name="Slide Number Placeholder 5"/>
          <p:cNvSpPr>
            <a:spLocks noGrp="1"/>
          </p:cNvSpPr>
          <p:nvPr>
            <p:ph type="sldNum" sz="quarter" idx="12"/>
          </p:nvPr>
        </p:nvSpPr>
        <p:spPr>
          <a:xfrm>
            <a:off x="9746674" y="6356350"/>
            <a:ext cx="2094143" cy="365125"/>
          </a:xfrm>
          <a:prstGeom prst="rect">
            <a:avLst/>
          </a:prstGeom>
        </p:spPr>
        <p:txBody>
          <a:bodyPr/>
          <a:lstStyle/>
          <a:p>
            <a:fld id="{BD188CD3-179C-4C76-AE3D-EBE7AE601F5E}" type="slidenum">
              <a:rPr lang="en-US" smtClean="0"/>
              <a:t>‹#›</a:t>
            </a:fld>
            <a:endParaRPr lang="en-US" dirty="0"/>
          </a:p>
        </p:txBody>
      </p:sp>
      <p:cxnSp>
        <p:nvCxnSpPr>
          <p:cNvPr id="7" name="Straight Connector 6"/>
          <p:cNvCxnSpPr/>
          <p:nvPr userDrawn="1"/>
        </p:nvCxnSpPr>
        <p:spPr>
          <a:xfrm>
            <a:off x="352860" y="6268825"/>
            <a:ext cx="1152144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8763683" y="228253"/>
            <a:ext cx="3153334" cy="467894"/>
          </a:xfrm>
          <a:prstGeom prst="rect">
            <a:avLst/>
          </a:prstGeom>
        </p:spPr>
      </p:pic>
    </p:spTree>
    <p:extLst>
      <p:ext uri="{BB962C8B-B14F-4D97-AF65-F5344CB8AC3E}">
        <p14:creationId xmlns:p14="http://schemas.microsoft.com/office/powerpoint/2010/main" val="1567889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4435" y="117988"/>
            <a:ext cx="8399247" cy="688258"/>
          </a:xfrm>
        </p:spPr>
        <p:txBody>
          <a:bodyPr/>
          <a:lstStyle>
            <a:lvl1pPr>
              <a:defRPr>
                <a:solidFill>
                  <a:srgbClr val="026DAD"/>
                </a:solidFill>
              </a:defRPr>
            </a:lvl1pPr>
          </a:lstStyle>
          <a:p>
            <a:r>
              <a:rPr lang="en-US" dirty="0"/>
              <a:t>Click to edit Master title style</a:t>
            </a:r>
          </a:p>
        </p:txBody>
      </p:sp>
      <p:sp>
        <p:nvSpPr>
          <p:cNvPr id="3" name="Content Placeholder 2"/>
          <p:cNvSpPr>
            <a:spLocks noGrp="1"/>
          </p:cNvSpPr>
          <p:nvPr>
            <p:ph sz="half" idx="1"/>
          </p:nvPr>
        </p:nvSpPr>
        <p:spPr>
          <a:xfrm>
            <a:off x="364435" y="1032387"/>
            <a:ext cx="5623410" cy="5144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23819" y="1032387"/>
            <a:ext cx="5616998" cy="514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352800" y="6356350"/>
            <a:ext cx="5486400" cy="365125"/>
          </a:xfrm>
          <a:prstGeom prst="rect">
            <a:avLst/>
          </a:prstGeom>
        </p:spPr>
        <p:txBody>
          <a:bodyPr/>
          <a:lstStyle/>
          <a:p>
            <a:r>
              <a:rPr lang="en-US"/>
              <a:t>ScaleOut Software, Inc.</a:t>
            </a:r>
            <a:endParaRPr lang="en-US" dirty="0"/>
          </a:p>
        </p:txBody>
      </p:sp>
      <p:sp>
        <p:nvSpPr>
          <p:cNvPr id="7" name="Slide Number Placeholder 6"/>
          <p:cNvSpPr>
            <a:spLocks noGrp="1"/>
          </p:cNvSpPr>
          <p:nvPr>
            <p:ph type="sldNum" sz="quarter" idx="12"/>
          </p:nvPr>
        </p:nvSpPr>
        <p:spPr>
          <a:xfrm>
            <a:off x="9746674" y="6356350"/>
            <a:ext cx="2094143" cy="365125"/>
          </a:xfrm>
          <a:prstGeom prst="rect">
            <a:avLst/>
          </a:prstGeom>
        </p:spPr>
        <p:txBody>
          <a:bodyPr/>
          <a:lstStyle/>
          <a:p>
            <a:fld id="{BD188CD3-179C-4C76-AE3D-EBE7AE601F5E}" type="slidenum">
              <a:rPr lang="en-US" smtClean="0"/>
              <a:t>‹#›</a:t>
            </a:fld>
            <a:endParaRPr lang="en-US" dirty="0"/>
          </a:p>
        </p:txBody>
      </p:sp>
      <p:cxnSp>
        <p:nvCxnSpPr>
          <p:cNvPr id="9" name="Straight Connector 8"/>
          <p:cNvCxnSpPr/>
          <p:nvPr userDrawn="1"/>
        </p:nvCxnSpPr>
        <p:spPr>
          <a:xfrm>
            <a:off x="352860" y="6268825"/>
            <a:ext cx="1152144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8763683" y="228253"/>
            <a:ext cx="3153334" cy="467894"/>
          </a:xfrm>
          <a:prstGeom prst="rect">
            <a:avLst/>
          </a:prstGeom>
        </p:spPr>
      </p:pic>
    </p:spTree>
    <p:extLst>
      <p:ext uri="{BB962C8B-B14F-4D97-AF65-F5344CB8AC3E}">
        <p14:creationId xmlns:p14="http://schemas.microsoft.com/office/powerpoint/2010/main" val="455064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4435" y="117988"/>
            <a:ext cx="8399248" cy="688257"/>
          </a:xfrm>
        </p:spPr>
        <p:txBody>
          <a:bodyPr/>
          <a:lstStyle>
            <a:lvl1pPr>
              <a:defRPr>
                <a:solidFill>
                  <a:srgbClr val="026DAD"/>
                </a:solidFill>
              </a:defRPr>
            </a:lvl1pPr>
          </a:lstStyle>
          <a:p>
            <a:r>
              <a:rPr lang="en-US" dirty="0"/>
              <a:t>Click to edit Master title style</a:t>
            </a:r>
          </a:p>
        </p:txBody>
      </p:sp>
      <p:sp>
        <p:nvSpPr>
          <p:cNvPr id="3" name="Text Placeholder 2"/>
          <p:cNvSpPr>
            <a:spLocks noGrp="1"/>
          </p:cNvSpPr>
          <p:nvPr>
            <p:ph type="body" idx="1"/>
          </p:nvPr>
        </p:nvSpPr>
        <p:spPr>
          <a:xfrm>
            <a:off x="364435" y="1042068"/>
            <a:ext cx="5623410"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4435" y="1865980"/>
            <a:ext cx="5623410" cy="43236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23819" y="1042068"/>
            <a:ext cx="561699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3819" y="1865980"/>
            <a:ext cx="5616998" cy="43236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3352800" y="6356350"/>
            <a:ext cx="5486400" cy="365125"/>
          </a:xfrm>
          <a:prstGeom prst="rect">
            <a:avLst/>
          </a:prstGeom>
        </p:spPr>
        <p:txBody>
          <a:bodyPr/>
          <a:lstStyle/>
          <a:p>
            <a:r>
              <a:rPr lang="en-US"/>
              <a:t>ScaleOut Software, Inc.</a:t>
            </a:r>
            <a:endParaRPr lang="en-US" dirty="0"/>
          </a:p>
        </p:txBody>
      </p:sp>
      <p:sp>
        <p:nvSpPr>
          <p:cNvPr id="9" name="Slide Number Placeholder 8"/>
          <p:cNvSpPr>
            <a:spLocks noGrp="1"/>
          </p:cNvSpPr>
          <p:nvPr>
            <p:ph type="sldNum" sz="quarter" idx="12"/>
          </p:nvPr>
        </p:nvSpPr>
        <p:spPr>
          <a:xfrm>
            <a:off x="9746674" y="6356350"/>
            <a:ext cx="2094143" cy="365125"/>
          </a:xfrm>
          <a:prstGeom prst="rect">
            <a:avLst/>
          </a:prstGeom>
        </p:spPr>
        <p:txBody>
          <a:bodyPr/>
          <a:lstStyle/>
          <a:p>
            <a:fld id="{BD188CD3-179C-4C76-AE3D-EBE7AE601F5E}" type="slidenum">
              <a:rPr lang="en-US" smtClean="0"/>
              <a:t>‹#›</a:t>
            </a:fld>
            <a:endParaRPr lang="en-US" dirty="0"/>
          </a:p>
        </p:txBody>
      </p:sp>
      <p:cxnSp>
        <p:nvCxnSpPr>
          <p:cNvPr id="11" name="Straight Connector 10"/>
          <p:cNvCxnSpPr/>
          <p:nvPr userDrawn="1"/>
        </p:nvCxnSpPr>
        <p:spPr>
          <a:xfrm>
            <a:off x="352860" y="6268825"/>
            <a:ext cx="1152144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8763683" y="228253"/>
            <a:ext cx="3153334" cy="467894"/>
          </a:xfrm>
          <a:prstGeom prst="rect">
            <a:avLst/>
          </a:prstGeom>
        </p:spPr>
      </p:pic>
    </p:spTree>
    <p:extLst>
      <p:ext uri="{BB962C8B-B14F-4D97-AF65-F5344CB8AC3E}">
        <p14:creationId xmlns:p14="http://schemas.microsoft.com/office/powerpoint/2010/main" val="3067501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436" y="117988"/>
            <a:ext cx="8399247" cy="688257"/>
          </a:xfrm>
        </p:spPr>
        <p:txBody>
          <a:bodyPr/>
          <a:lstStyle>
            <a:lvl1pPr>
              <a:defRPr>
                <a:solidFill>
                  <a:srgbClr val="026DAD"/>
                </a:solidFill>
              </a:defRPr>
            </a:lvl1pPr>
          </a:lstStyle>
          <a:p>
            <a:r>
              <a:rPr lang="en-US"/>
              <a:t>Click to edit Master title style</a:t>
            </a:r>
          </a:p>
        </p:txBody>
      </p:sp>
      <p:sp>
        <p:nvSpPr>
          <p:cNvPr id="4" name="Footer Placeholder 3"/>
          <p:cNvSpPr>
            <a:spLocks noGrp="1"/>
          </p:cNvSpPr>
          <p:nvPr>
            <p:ph type="ftr" sz="quarter" idx="11"/>
          </p:nvPr>
        </p:nvSpPr>
        <p:spPr>
          <a:xfrm>
            <a:off x="3352800" y="6356350"/>
            <a:ext cx="5486400" cy="365125"/>
          </a:xfrm>
          <a:prstGeom prst="rect">
            <a:avLst/>
          </a:prstGeom>
        </p:spPr>
        <p:txBody>
          <a:bodyPr/>
          <a:lstStyle/>
          <a:p>
            <a:r>
              <a:rPr lang="en-US"/>
              <a:t>ScaleOut Software, Inc.</a:t>
            </a:r>
            <a:endParaRPr lang="en-US" dirty="0"/>
          </a:p>
        </p:txBody>
      </p:sp>
      <p:sp>
        <p:nvSpPr>
          <p:cNvPr id="5" name="Slide Number Placeholder 4"/>
          <p:cNvSpPr>
            <a:spLocks noGrp="1"/>
          </p:cNvSpPr>
          <p:nvPr>
            <p:ph type="sldNum" sz="quarter" idx="12"/>
          </p:nvPr>
        </p:nvSpPr>
        <p:spPr>
          <a:xfrm>
            <a:off x="9746674" y="6356350"/>
            <a:ext cx="2094143" cy="365125"/>
          </a:xfrm>
          <a:prstGeom prst="rect">
            <a:avLst/>
          </a:prstGeom>
        </p:spPr>
        <p:txBody>
          <a:bodyPr/>
          <a:lstStyle/>
          <a:p>
            <a:fld id="{BD188CD3-179C-4C76-AE3D-EBE7AE601F5E}" type="slidenum">
              <a:rPr lang="en-US" smtClean="0"/>
              <a:t>‹#›</a:t>
            </a:fld>
            <a:endParaRPr lang="en-US" dirty="0"/>
          </a:p>
        </p:txBody>
      </p:sp>
      <p:cxnSp>
        <p:nvCxnSpPr>
          <p:cNvPr id="7" name="Straight Connector 6"/>
          <p:cNvCxnSpPr/>
          <p:nvPr userDrawn="1"/>
        </p:nvCxnSpPr>
        <p:spPr>
          <a:xfrm>
            <a:off x="352860" y="6268825"/>
            <a:ext cx="1152144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8763683" y="228253"/>
            <a:ext cx="3153334" cy="467894"/>
          </a:xfrm>
          <a:prstGeom prst="rect">
            <a:avLst/>
          </a:prstGeom>
        </p:spPr>
      </p:pic>
    </p:spTree>
    <p:extLst>
      <p:ext uri="{BB962C8B-B14F-4D97-AF65-F5344CB8AC3E}">
        <p14:creationId xmlns:p14="http://schemas.microsoft.com/office/powerpoint/2010/main" val="308126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352800" y="6356350"/>
            <a:ext cx="5486400" cy="365125"/>
          </a:xfrm>
          <a:prstGeom prst="rect">
            <a:avLst/>
          </a:prstGeom>
        </p:spPr>
        <p:txBody>
          <a:bodyPr/>
          <a:lstStyle/>
          <a:p>
            <a:r>
              <a:rPr lang="en-US"/>
              <a:t>ScaleOut Software, Inc.</a:t>
            </a:r>
            <a:endParaRPr lang="en-US" dirty="0"/>
          </a:p>
        </p:txBody>
      </p:sp>
      <p:sp>
        <p:nvSpPr>
          <p:cNvPr id="4" name="Slide Number Placeholder 3"/>
          <p:cNvSpPr>
            <a:spLocks noGrp="1"/>
          </p:cNvSpPr>
          <p:nvPr>
            <p:ph type="sldNum" sz="quarter" idx="12"/>
          </p:nvPr>
        </p:nvSpPr>
        <p:spPr>
          <a:xfrm>
            <a:off x="9746674" y="6356350"/>
            <a:ext cx="2094143" cy="365125"/>
          </a:xfrm>
          <a:prstGeom prst="rect">
            <a:avLst/>
          </a:prstGeom>
        </p:spPr>
        <p:txBody>
          <a:bodyPr/>
          <a:lstStyle/>
          <a:p>
            <a:fld id="{BD188CD3-179C-4C76-AE3D-EBE7AE601F5E}" type="slidenum">
              <a:rPr lang="en-US" smtClean="0"/>
              <a:t>‹#›</a:t>
            </a:fld>
            <a:endParaRPr lang="en-US" dirty="0"/>
          </a:p>
        </p:txBody>
      </p:sp>
      <p:cxnSp>
        <p:nvCxnSpPr>
          <p:cNvPr id="6" name="Straight Connector 5"/>
          <p:cNvCxnSpPr/>
          <p:nvPr userDrawn="1"/>
        </p:nvCxnSpPr>
        <p:spPr>
          <a:xfrm>
            <a:off x="352860" y="6268825"/>
            <a:ext cx="1152144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8763683" y="228253"/>
            <a:ext cx="3153334" cy="467894"/>
          </a:xfrm>
          <a:prstGeom prst="rect">
            <a:avLst/>
          </a:prstGeom>
        </p:spPr>
      </p:pic>
    </p:spTree>
    <p:extLst>
      <p:ext uri="{BB962C8B-B14F-4D97-AF65-F5344CB8AC3E}">
        <p14:creationId xmlns:p14="http://schemas.microsoft.com/office/powerpoint/2010/main" val="363234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Emblem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4389117" y="1723413"/>
            <a:ext cx="3431004" cy="3391427"/>
          </a:xfrm>
          <a:prstGeom prst="rect">
            <a:avLst/>
          </a:prstGeom>
        </p:spPr>
      </p:pic>
      <p:sp>
        <p:nvSpPr>
          <p:cNvPr id="10" name="TextBox 9"/>
          <p:cNvSpPr txBox="1"/>
          <p:nvPr userDrawn="1"/>
        </p:nvSpPr>
        <p:spPr>
          <a:xfrm>
            <a:off x="4261897" y="5295568"/>
            <a:ext cx="3689405" cy="400110"/>
          </a:xfrm>
          <a:prstGeom prst="rect">
            <a:avLst/>
          </a:prstGeom>
          <a:noFill/>
        </p:spPr>
        <p:txBody>
          <a:bodyPr wrap="square" rtlCol="0">
            <a:spAutoFit/>
          </a:bodyPr>
          <a:lstStyle/>
          <a:p>
            <a:pPr algn="ctr"/>
            <a:r>
              <a:rPr lang="en-US" sz="2000" b="0" spc="200" baseline="0" dirty="0">
                <a:solidFill>
                  <a:schemeClr val="bg1">
                    <a:lumMod val="50000"/>
                  </a:schemeClr>
                </a:solidFill>
              </a:rPr>
              <a:t>www.scaleoutsoftware.com</a:t>
            </a:r>
          </a:p>
        </p:txBody>
      </p:sp>
    </p:spTree>
    <p:extLst>
      <p:ext uri="{BB962C8B-B14F-4D97-AF65-F5344CB8AC3E}">
        <p14:creationId xmlns:p14="http://schemas.microsoft.com/office/powerpoint/2010/main" val="378836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4436" y="117987"/>
            <a:ext cx="8366609" cy="68825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64435" y="1032388"/>
            <a:ext cx="11476382" cy="514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62821B-F8C5-42FE-BB62-08EBB507BAD3}"/>
              </a:ext>
            </a:extLst>
          </p:cNvPr>
          <p:cNvSpPr>
            <a:spLocks noGrp="1"/>
          </p:cNvSpPr>
          <p:nvPr>
            <p:ph type="dt" sz="half" idx="2"/>
          </p:nvPr>
        </p:nvSpPr>
        <p:spPr>
          <a:xfrm>
            <a:off x="59666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C777D-58EE-442D-8BE8-71647561924C}" type="datetimeFigureOut">
              <a:rPr lang="en-US" smtClean="0"/>
              <a:t>3/18/2024</a:t>
            </a:fld>
            <a:endParaRPr lang="en-US"/>
          </a:p>
        </p:txBody>
      </p:sp>
      <p:sp>
        <p:nvSpPr>
          <p:cNvPr id="5" name="Footer Placeholder 4">
            <a:extLst>
              <a:ext uri="{FF2B5EF4-FFF2-40B4-BE49-F238E27FC236}">
                <a16:creationId xmlns:a16="http://schemas.microsoft.com/office/drawing/2014/main" id="{1AD02745-F716-4BED-BD95-AECC881F7D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2019 ScaleOut Software, Inc.</a:t>
            </a:r>
          </a:p>
        </p:txBody>
      </p:sp>
      <p:sp>
        <p:nvSpPr>
          <p:cNvPr id="7" name="Slide Number Placeholder 6">
            <a:extLst>
              <a:ext uri="{FF2B5EF4-FFF2-40B4-BE49-F238E27FC236}">
                <a16:creationId xmlns:a16="http://schemas.microsoft.com/office/drawing/2014/main" id="{0FAFE826-620D-4E66-9C77-DCE79027D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AADAB-4C9A-444C-808C-CDD94F6E3137}" type="slidenum">
              <a:rPr lang="en-US" smtClean="0"/>
              <a:t>‹#›</a:t>
            </a:fld>
            <a:endParaRPr lang="en-US"/>
          </a:p>
        </p:txBody>
      </p:sp>
    </p:spTree>
    <p:extLst>
      <p:ext uri="{BB962C8B-B14F-4D97-AF65-F5344CB8AC3E}">
        <p14:creationId xmlns:p14="http://schemas.microsoft.com/office/powerpoint/2010/main" val="2524997049"/>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60" r:id="rId8"/>
  </p:sldLayoutIdLst>
  <p:hf hdr="0"/>
  <p:txStyles>
    <p:titleStyle>
      <a:lvl1pPr algn="l" defTabSz="914400" rtl="0" eaLnBrk="1" latinLnBrk="0" hangingPunct="1">
        <a:lnSpc>
          <a:spcPct val="90000"/>
        </a:lnSpc>
        <a:spcBef>
          <a:spcPct val="0"/>
        </a:spcBef>
        <a:buNone/>
        <a:defRPr sz="3600" kern="1200">
          <a:solidFill>
            <a:srgbClr val="026DAD"/>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wbain@scaleoutsoftwar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legs@scaleoutsoftware.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jpg"/></Relationships>
</file>

<file path=ppt/slides/_rels/slide33.xml.rels><?xml version="1.0" encoding="UTF-8" standalone="yes"?>
<Relationships xmlns="http://schemas.openxmlformats.org/package/2006/relationships"><Relationship Id="rId2" Type="http://schemas.openxmlformats.org/officeDocument/2006/relationships/hyperlink" Target="https://youtu.be/9IDrjZEVN2I"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39.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jpeg"/><Relationship Id="rId3" Type="http://schemas.openxmlformats.org/officeDocument/2006/relationships/image" Target="../media/image8.jpe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47" Type="http://schemas.openxmlformats.org/officeDocument/2006/relationships/image" Target="../media/image50.png"/><Relationship Id="rId50" Type="http://schemas.openxmlformats.org/officeDocument/2006/relationships/image" Target="../media/image53.png"/><Relationship Id="rId7" Type="http://schemas.openxmlformats.org/officeDocument/2006/relationships/image" Target="../media/image12.jpe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jpeg"/><Relationship Id="rId38" Type="http://schemas.openxmlformats.org/officeDocument/2006/relationships/image" Target="../media/image42.jpeg"/><Relationship Id="rId46" Type="http://schemas.openxmlformats.org/officeDocument/2006/relationships/image" Target="../media/image49.jpeg"/><Relationship Id="rId2" Type="http://schemas.openxmlformats.org/officeDocument/2006/relationships/notesSlide" Target="../notesSlides/notesSlide3.xml"/><Relationship Id="rId16" Type="http://schemas.openxmlformats.org/officeDocument/2006/relationships/image" Target="../media/image20.jpeg"/><Relationship Id="rId20" Type="http://schemas.openxmlformats.org/officeDocument/2006/relationships/image" Target="../media/image24.png"/><Relationship Id="rId29" Type="http://schemas.openxmlformats.org/officeDocument/2006/relationships/image" Target="../media/image33.jpeg"/><Relationship Id="rId41"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en.wikipedia.org/wiki/Image:HSN.png" TargetMode="External"/><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hyperlink" Target="http://about-monster.com/" TargetMode="External"/><Relationship Id="rId5" Type="http://schemas.openxmlformats.org/officeDocument/2006/relationships/image" Target="../media/image10.png"/><Relationship Id="rId15" Type="http://schemas.openxmlformats.org/officeDocument/2006/relationships/image" Target="../media/image19.jpeg"/><Relationship Id="rId23" Type="http://schemas.openxmlformats.org/officeDocument/2006/relationships/image" Target="../media/image27.png"/><Relationship Id="rId28" Type="http://schemas.openxmlformats.org/officeDocument/2006/relationships/image" Target="../media/image32.jpeg"/><Relationship Id="rId36" Type="http://schemas.openxmlformats.org/officeDocument/2006/relationships/image" Target="../media/image40.png"/><Relationship Id="rId49" Type="http://schemas.openxmlformats.org/officeDocument/2006/relationships/image" Target="../media/image52.jpeg"/><Relationship Id="rId10" Type="http://schemas.openxmlformats.org/officeDocument/2006/relationships/image" Target="../media/image15.png"/><Relationship Id="rId19" Type="http://schemas.openxmlformats.org/officeDocument/2006/relationships/image" Target="../media/image23.jpeg"/><Relationship Id="rId31" Type="http://schemas.openxmlformats.org/officeDocument/2006/relationships/image" Target="../media/image35.jpeg"/><Relationship Id="rId44" Type="http://schemas.openxmlformats.org/officeDocument/2006/relationships/image" Target="../media/image48.png"/><Relationship Id="rId4" Type="http://schemas.openxmlformats.org/officeDocument/2006/relationships/image" Target="../media/image9.gif"/><Relationship Id="rId9" Type="http://schemas.openxmlformats.org/officeDocument/2006/relationships/image" Target="../media/image14.png"/><Relationship Id="rId14" Type="http://schemas.openxmlformats.org/officeDocument/2006/relationships/image" Target="../media/image18.jpeg"/><Relationship Id="rId22" Type="http://schemas.openxmlformats.org/officeDocument/2006/relationships/image" Target="../media/image26.jpe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gif"/><Relationship Id="rId43" Type="http://schemas.openxmlformats.org/officeDocument/2006/relationships/image" Target="../media/image47.png"/><Relationship Id="rId48" Type="http://schemas.openxmlformats.org/officeDocument/2006/relationships/image" Target="../media/image51.jpeg"/><Relationship Id="rId8" Type="http://schemas.openxmlformats.org/officeDocument/2006/relationships/image" Target="../media/image13.jpeg"/><Relationship Id="rId51" Type="http://schemas.openxmlformats.org/officeDocument/2006/relationships/image" Target="../media/image54.jpeg"/></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129.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s://github.com/scaleoutsoftware/DigitalTwinSamples" TargetMode="External"/><Relationship Id="rId3" Type="http://schemas.openxmlformats.org/officeDocument/2006/relationships/hyperlink" Target="https://github.com/scaleoutsoftware/DigitalTwinCore-dotnet" TargetMode="External"/><Relationship Id="rId7" Type="http://schemas.openxmlformats.org/officeDocument/2006/relationships/hyperlink" Target="https://www.scaleoutsoftware.com/pkg/ScaleOut.ModelDevTool.msi" TargetMode="External"/><Relationship Id="rId2" Type="http://schemas.openxmlformats.org/officeDocument/2006/relationships/hyperlink" Target="https://www.scaleoutdigitaltwins.com/developers#docs" TargetMode="External"/><Relationship Id="rId1" Type="http://schemas.openxmlformats.org/officeDocument/2006/relationships/slideLayout" Target="../slideLayouts/slideLayout2.xml"/><Relationship Id="rId6" Type="http://schemas.openxmlformats.org/officeDocument/2006/relationships/hyperlink" Target="https://repo.scaleoutsoftware.com/" TargetMode="External"/><Relationship Id="rId5" Type="http://schemas.openxmlformats.org/officeDocument/2006/relationships/hyperlink" Target="https://github.com/scaleoutsoftware/JavaDigitalTwinCore" TargetMode="External"/><Relationship Id="rId4" Type="http://schemas.openxmlformats.org/officeDocument/2006/relationships/hyperlink" Target="https://www.nuget.org/packages/Scaleout.DigitalTwin.Workbench"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static.scaleoutsoftware.com/pkg/ScaleoutDigitalTwinsEvalLinux.zip" TargetMode="External"/><Relationship Id="rId2" Type="http://schemas.openxmlformats.org/officeDocument/2006/relationships/hyperlink" Target="https://static.scaleoutsoftware.com/pkg/ScaleoutDigitalTwinsEvalWindows.zip"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scaleoutdigitaltwins.com/developers#docs" TargetMode="External"/><Relationship Id="rId2" Type="http://schemas.openxmlformats.org/officeDocument/2006/relationships/hyperlink" Target="http://www.scaleoutsoftware.com/" TargetMode="External"/><Relationship Id="rId1" Type="http://schemas.openxmlformats.org/officeDocument/2006/relationships/slideLayout" Target="../slideLayouts/slideLayout2.xml"/><Relationship Id="rId4" Type="http://schemas.openxmlformats.org/officeDocument/2006/relationships/hyperlink" Target="https://github.com/scaleoutsoftware/DigitalTwinS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8171" y="2275545"/>
            <a:ext cx="11266415" cy="2227943"/>
          </a:xfrm>
        </p:spPr>
        <p:txBody>
          <a:bodyPr>
            <a:noAutofit/>
          </a:bodyPr>
          <a:lstStyle/>
          <a:p>
            <a:pPr>
              <a:spcBef>
                <a:spcPts val="1200"/>
              </a:spcBef>
              <a:spcAft>
                <a:spcPts val="600"/>
              </a:spcAft>
            </a:pPr>
            <a:r>
              <a:rPr lang="en-US" sz="4000" dirty="0">
                <a:effectLst/>
                <a:latin typeface="Calibri" panose="020F0502020204030204" pitchFamily="34" charset="0"/>
                <a:ea typeface="Calibri" panose="020F0502020204030204" pitchFamily="34" charset="0"/>
              </a:rPr>
              <a:t>Building Digital Twins for Real-Time Analytics and Simulation with Many Data </a:t>
            </a:r>
            <a:r>
              <a:rPr lang="en-US" sz="4000" dirty="0">
                <a:latin typeface="Calibri" panose="020F0502020204030204" pitchFamily="34" charset="0"/>
              </a:rPr>
              <a:t>Sources</a:t>
            </a:r>
            <a:br>
              <a:rPr lang="en-US" sz="4000" dirty="0">
                <a:latin typeface="Calibri" panose="020F0502020204030204" pitchFamily="34" charset="0"/>
              </a:rPr>
            </a:br>
            <a:br>
              <a:rPr lang="en-US" sz="1800" dirty="0">
                <a:effectLst/>
                <a:latin typeface="Calibri" panose="020F0502020204030204" pitchFamily="34" charset="0"/>
                <a:ea typeface="Calibri" panose="020F0502020204030204" pitchFamily="34" charset="0"/>
              </a:rPr>
            </a:br>
            <a:r>
              <a:rPr lang="en-US" sz="3600" b="1" dirty="0">
                <a:solidFill>
                  <a:schemeClr val="tx1"/>
                </a:solidFill>
              </a:rPr>
              <a:t>DTC Workshop</a:t>
            </a:r>
            <a:br>
              <a:rPr lang="en-US" sz="3600" b="1" dirty="0">
                <a:solidFill>
                  <a:schemeClr val="tx1"/>
                </a:solidFill>
              </a:rPr>
            </a:br>
            <a:r>
              <a:rPr lang="en-US" sz="2800" b="1" dirty="0">
                <a:solidFill>
                  <a:schemeClr val="tx1"/>
                </a:solidFill>
              </a:rPr>
              <a:t>March 18, 2024</a:t>
            </a:r>
            <a:endParaRPr lang="en-US" sz="5400" b="1" i="1" dirty="0">
              <a:solidFill>
                <a:schemeClr val="tx1"/>
              </a:solidFill>
            </a:endParaRPr>
          </a:p>
        </p:txBody>
      </p:sp>
      <p:grpSp>
        <p:nvGrpSpPr>
          <p:cNvPr id="5" name="Group 4">
            <a:extLst>
              <a:ext uri="{FF2B5EF4-FFF2-40B4-BE49-F238E27FC236}">
                <a16:creationId xmlns:a16="http://schemas.microsoft.com/office/drawing/2014/main" id="{74BCB1A7-7FDB-99C9-ADAA-BF94214E3D64}"/>
              </a:ext>
            </a:extLst>
          </p:cNvPr>
          <p:cNvGrpSpPr/>
          <p:nvPr/>
        </p:nvGrpSpPr>
        <p:grpSpPr>
          <a:xfrm>
            <a:off x="1421598" y="5031995"/>
            <a:ext cx="9348804" cy="1200329"/>
            <a:chOff x="1723035" y="4671268"/>
            <a:chExt cx="9348804" cy="1200329"/>
          </a:xfrm>
        </p:grpSpPr>
        <p:sp>
          <p:nvSpPr>
            <p:cNvPr id="3" name="Rectangle 2">
              <a:extLst>
                <a:ext uri="{FF2B5EF4-FFF2-40B4-BE49-F238E27FC236}">
                  <a16:creationId xmlns:a16="http://schemas.microsoft.com/office/drawing/2014/main" id="{949A91A3-DD53-479F-B2A7-939F9DD2696D}"/>
                </a:ext>
              </a:extLst>
            </p:cNvPr>
            <p:cNvSpPr/>
            <p:nvPr/>
          </p:nvSpPr>
          <p:spPr>
            <a:xfrm>
              <a:off x="1723035" y="4671268"/>
              <a:ext cx="4213076" cy="1200329"/>
            </a:xfrm>
            <a:prstGeom prst="rect">
              <a:avLst/>
            </a:prstGeom>
          </p:spPr>
          <p:txBody>
            <a:bodyPr wrap="none">
              <a:spAutoFit/>
            </a:bodyPr>
            <a:lstStyle/>
            <a:p>
              <a:pPr algn="ctr"/>
              <a:r>
                <a:rPr lang="en-US" sz="2400" dirty="0"/>
                <a:t>Dr. William Bain, Founder &amp; CEO</a:t>
              </a:r>
              <a:br>
                <a:rPr lang="en-US" sz="2400" dirty="0"/>
              </a:br>
              <a:r>
                <a:rPr lang="en-US" sz="2400" dirty="0">
                  <a:hlinkClick r:id="rId3"/>
                </a:rPr>
                <a:t>wbain@scaleoutsoftware.com</a:t>
              </a:r>
              <a:endParaRPr lang="en-US" sz="2400" dirty="0"/>
            </a:p>
            <a:p>
              <a:pPr algn="ctr"/>
              <a:endParaRPr lang="en-US" sz="2400" dirty="0"/>
            </a:p>
          </p:txBody>
        </p:sp>
        <p:sp>
          <p:nvSpPr>
            <p:cNvPr id="4" name="Rectangle 3">
              <a:extLst>
                <a:ext uri="{FF2B5EF4-FFF2-40B4-BE49-F238E27FC236}">
                  <a16:creationId xmlns:a16="http://schemas.microsoft.com/office/drawing/2014/main" id="{E45FA32D-129F-8A4D-65AE-AF6073FEE633}"/>
                </a:ext>
              </a:extLst>
            </p:cNvPr>
            <p:cNvSpPr/>
            <p:nvPr/>
          </p:nvSpPr>
          <p:spPr>
            <a:xfrm>
              <a:off x="7157434" y="4671268"/>
              <a:ext cx="3914405" cy="830997"/>
            </a:xfrm>
            <a:prstGeom prst="rect">
              <a:avLst/>
            </a:prstGeom>
          </p:spPr>
          <p:txBody>
            <a:bodyPr wrap="none">
              <a:spAutoFit/>
            </a:bodyPr>
            <a:lstStyle/>
            <a:p>
              <a:pPr algn="ctr"/>
              <a:r>
                <a:rPr lang="en-US" sz="2400" dirty="0"/>
                <a:t>Oleg Shmytov, VP Engineering</a:t>
              </a:r>
              <a:br>
                <a:rPr lang="en-US" sz="2400" dirty="0"/>
              </a:br>
              <a:r>
                <a:rPr lang="en-US" sz="2400" dirty="0">
                  <a:hlinkClick r:id="rId4"/>
                </a:rPr>
                <a:t>olegs@scaleoutsoftware.com</a:t>
              </a:r>
              <a:endParaRPr lang="en-US" sz="2400" dirty="0"/>
            </a:p>
          </p:txBody>
        </p:sp>
      </p:grpSp>
    </p:spTree>
    <p:extLst>
      <p:ext uri="{BB962C8B-B14F-4D97-AF65-F5344CB8AC3E}">
        <p14:creationId xmlns:p14="http://schemas.microsoft.com/office/powerpoint/2010/main" val="3431793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85B8AF-23B4-4AA9-810F-0D302E8B5C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83988" y="1184939"/>
            <a:ext cx="7899343" cy="3865741"/>
          </a:xfrm>
          <a:prstGeom prst="rect">
            <a:avLst/>
          </a:prstGeom>
        </p:spPr>
      </p:pic>
      <p:sp>
        <p:nvSpPr>
          <p:cNvPr id="2" name="Title 1">
            <a:extLst>
              <a:ext uri="{FF2B5EF4-FFF2-40B4-BE49-F238E27FC236}">
                <a16:creationId xmlns:a16="http://schemas.microsoft.com/office/drawing/2014/main" id="{8F1CA46A-7FA4-4EF8-BA76-E35FFDFC8920}"/>
              </a:ext>
            </a:extLst>
          </p:cNvPr>
          <p:cNvSpPr>
            <a:spLocks noGrp="1"/>
          </p:cNvSpPr>
          <p:nvPr>
            <p:ph type="title"/>
          </p:nvPr>
        </p:nvSpPr>
        <p:spPr/>
        <p:txBody>
          <a:bodyPr/>
          <a:lstStyle/>
          <a:p>
            <a:r>
              <a:rPr lang="en-US" dirty="0"/>
              <a:t>The Solution: Real-Time Digital Twins</a:t>
            </a:r>
          </a:p>
        </p:txBody>
      </p:sp>
      <p:sp>
        <p:nvSpPr>
          <p:cNvPr id="3" name="Content Placeholder 2">
            <a:extLst>
              <a:ext uri="{FF2B5EF4-FFF2-40B4-BE49-F238E27FC236}">
                <a16:creationId xmlns:a16="http://schemas.microsoft.com/office/drawing/2014/main" id="{0459CE93-2499-4AF4-A780-FE7A903D2FC2}"/>
              </a:ext>
            </a:extLst>
          </p:cNvPr>
          <p:cNvSpPr>
            <a:spLocks noGrp="1"/>
          </p:cNvSpPr>
          <p:nvPr>
            <p:ph idx="1"/>
          </p:nvPr>
        </p:nvSpPr>
        <p:spPr>
          <a:xfrm>
            <a:off x="364437" y="981808"/>
            <a:ext cx="4418578" cy="5348654"/>
          </a:xfrm>
        </p:spPr>
        <p:txBody>
          <a:bodyPr>
            <a:normAutofit/>
          </a:bodyPr>
          <a:lstStyle/>
          <a:p>
            <a:pPr marL="0" indent="0">
              <a:buNone/>
            </a:pPr>
            <a:r>
              <a:rPr lang="en-US" sz="2800" dirty="0"/>
              <a:t>A new in-memory technique for streaming analytics:</a:t>
            </a:r>
          </a:p>
          <a:p>
            <a:r>
              <a:rPr lang="en-US" dirty="0"/>
              <a:t>Separately analyzes telemetry for </a:t>
            </a:r>
            <a:r>
              <a:rPr lang="en-US" i="1" dirty="0"/>
              <a:t>each</a:t>
            </a:r>
            <a:r>
              <a:rPr lang="en-US" dirty="0"/>
              <a:t> data source.</a:t>
            </a:r>
          </a:p>
          <a:p>
            <a:r>
              <a:rPr lang="en-US" dirty="0"/>
              <a:t>Maintains dynamic state for each data source.</a:t>
            </a:r>
          </a:p>
          <a:p>
            <a:pPr marL="0" indent="0">
              <a:buNone/>
            </a:pPr>
            <a:r>
              <a:rPr lang="en-US" sz="500" dirty="0"/>
              <a:t>  </a:t>
            </a:r>
          </a:p>
          <a:p>
            <a:pPr marL="0" indent="0">
              <a:buNone/>
            </a:pPr>
            <a:r>
              <a:rPr lang="en-US" sz="2800" dirty="0"/>
              <a:t>Key Advantages:</a:t>
            </a:r>
          </a:p>
          <a:p>
            <a:r>
              <a:rPr lang="en-US" dirty="0"/>
              <a:t>Introspects in real time on </a:t>
            </a:r>
            <a:br>
              <a:rPr lang="en-US" dirty="0"/>
            </a:br>
            <a:r>
              <a:rPr lang="en-US" i="1" dirty="0"/>
              <a:t>each</a:t>
            </a:r>
            <a:r>
              <a:rPr lang="en-US" dirty="0"/>
              <a:t> data source.</a:t>
            </a:r>
          </a:p>
          <a:p>
            <a:r>
              <a:rPr lang="en-US" dirty="0"/>
              <a:t>Provides data for immediate aggregate analytics.</a:t>
            </a:r>
          </a:p>
          <a:p>
            <a:r>
              <a:rPr lang="en-US" dirty="0"/>
              <a:t>Transparently scales.</a:t>
            </a:r>
          </a:p>
        </p:txBody>
      </p:sp>
      <p:sp>
        <p:nvSpPr>
          <p:cNvPr id="5" name="Slide Number Placeholder 4">
            <a:extLst>
              <a:ext uri="{FF2B5EF4-FFF2-40B4-BE49-F238E27FC236}">
                <a16:creationId xmlns:a16="http://schemas.microsoft.com/office/drawing/2014/main" id="{05775E37-B700-4132-903C-0FE1B22A9237}"/>
              </a:ext>
            </a:extLst>
          </p:cNvPr>
          <p:cNvSpPr>
            <a:spLocks noGrp="1"/>
          </p:cNvSpPr>
          <p:nvPr>
            <p:ph type="sldNum" sz="quarter" idx="12"/>
          </p:nvPr>
        </p:nvSpPr>
        <p:spPr/>
        <p:txBody>
          <a:bodyPr/>
          <a:lstStyle/>
          <a:p>
            <a:fld id="{BD188CD3-179C-4C76-AE3D-EBE7AE601F5E}" type="slidenum">
              <a:rPr lang="en-US" smtClean="0"/>
              <a:t>10</a:t>
            </a:fld>
            <a:endParaRPr lang="en-US" dirty="0"/>
          </a:p>
        </p:txBody>
      </p:sp>
      <p:sp>
        <p:nvSpPr>
          <p:cNvPr id="10" name="TextBox 9">
            <a:extLst>
              <a:ext uri="{FF2B5EF4-FFF2-40B4-BE49-F238E27FC236}">
                <a16:creationId xmlns:a16="http://schemas.microsoft.com/office/drawing/2014/main" id="{3149E6AA-5065-4F58-AF35-88893E88784E}"/>
              </a:ext>
            </a:extLst>
          </p:cNvPr>
          <p:cNvSpPr txBox="1"/>
          <p:nvPr/>
        </p:nvSpPr>
        <p:spPr>
          <a:xfrm>
            <a:off x="5284800" y="5782307"/>
            <a:ext cx="4600170" cy="338554"/>
          </a:xfrm>
          <a:prstGeom prst="rect">
            <a:avLst/>
          </a:prstGeom>
          <a:noFill/>
        </p:spPr>
        <p:txBody>
          <a:bodyPr wrap="none" rtlCol="0">
            <a:spAutoFit/>
          </a:bodyPr>
          <a:lstStyle/>
          <a:p>
            <a:r>
              <a:rPr lang="en-US" sz="1600" b="1" dirty="0"/>
              <a:t>Software Architecture Using Real-Time Digital Twins</a:t>
            </a:r>
          </a:p>
        </p:txBody>
      </p:sp>
      <p:sp>
        <p:nvSpPr>
          <p:cNvPr id="8" name="Arrow: Right 7">
            <a:extLst>
              <a:ext uri="{FF2B5EF4-FFF2-40B4-BE49-F238E27FC236}">
                <a16:creationId xmlns:a16="http://schemas.microsoft.com/office/drawing/2014/main" id="{6D2C7ED7-38C4-49F3-AC2E-121A31FD320C}"/>
              </a:ext>
            </a:extLst>
          </p:cNvPr>
          <p:cNvSpPr/>
          <p:nvPr/>
        </p:nvSpPr>
        <p:spPr>
          <a:xfrm>
            <a:off x="5702820" y="5044995"/>
            <a:ext cx="4243526" cy="566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 Analysis</a:t>
            </a:r>
          </a:p>
        </p:txBody>
      </p:sp>
      <p:sp>
        <p:nvSpPr>
          <p:cNvPr id="6" name="Footer Placeholder 4">
            <a:extLst>
              <a:ext uri="{FF2B5EF4-FFF2-40B4-BE49-F238E27FC236}">
                <a16:creationId xmlns:a16="http://schemas.microsoft.com/office/drawing/2014/main" id="{07DD44FC-4A9C-F22F-589F-8F712E628BF0}"/>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3182112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8443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23EECC63-730A-4DB5-A173-2CFA06AE4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9544" y="3802806"/>
            <a:ext cx="8082455" cy="2157006"/>
          </a:xfrm>
          <a:prstGeom prst="rect">
            <a:avLst/>
          </a:prstGeom>
        </p:spPr>
      </p:pic>
      <p:sp>
        <p:nvSpPr>
          <p:cNvPr id="2" name="Title 1">
            <a:extLst>
              <a:ext uri="{FF2B5EF4-FFF2-40B4-BE49-F238E27FC236}">
                <a16:creationId xmlns:a16="http://schemas.microsoft.com/office/drawing/2014/main" id="{75AF69E4-C3C3-41F2-9F74-2B1D4C923262}"/>
              </a:ext>
            </a:extLst>
          </p:cNvPr>
          <p:cNvSpPr>
            <a:spLocks noGrp="1"/>
          </p:cNvSpPr>
          <p:nvPr>
            <p:ph type="title"/>
          </p:nvPr>
        </p:nvSpPr>
        <p:spPr/>
        <p:txBody>
          <a:bodyPr/>
          <a:lstStyle/>
          <a:p>
            <a:r>
              <a:rPr lang="en-US" dirty="0"/>
              <a:t>Azure Digital Twins Integration</a:t>
            </a:r>
          </a:p>
        </p:txBody>
      </p:sp>
      <p:sp>
        <p:nvSpPr>
          <p:cNvPr id="3" name="Content Placeholder 2">
            <a:extLst>
              <a:ext uri="{FF2B5EF4-FFF2-40B4-BE49-F238E27FC236}">
                <a16:creationId xmlns:a16="http://schemas.microsoft.com/office/drawing/2014/main" id="{33320500-3982-4B46-8279-0DF5DEBD78DF}"/>
              </a:ext>
            </a:extLst>
          </p:cNvPr>
          <p:cNvSpPr>
            <a:spLocks noGrp="1"/>
          </p:cNvSpPr>
          <p:nvPr>
            <p:ph idx="1"/>
          </p:nvPr>
        </p:nvSpPr>
        <p:spPr/>
        <p:txBody>
          <a:bodyPr/>
          <a:lstStyle/>
          <a:p>
            <a:pPr marL="0" indent="0">
              <a:buNone/>
            </a:pPr>
            <a:r>
              <a:rPr lang="en-US" b="1" dirty="0"/>
              <a:t>Adds real-time analytics with machine learning to Azure digital twins.</a:t>
            </a:r>
          </a:p>
          <a:p>
            <a:r>
              <a:rPr lang="en-US" b="1" dirty="0"/>
              <a:t>Benefits</a:t>
            </a:r>
            <a:r>
              <a:rPr lang="en-US" dirty="0"/>
              <a:t>:</a:t>
            </a:r>
          </a:p>
          <a:p>
            <a:pPr lvl="1"/>
            <a:r>
              <a:rPr lang="en-US" dirty="0"/>
              <a:t>Allows Azure digital twins to process messages with low latency </a:t>
            </a:r>
            <a:r>
              <a:rPr lang="en-US"/>
              <a:t>and at </a:t>
            </a:r>
            <a:r>
              <a:rPr lang="en-US" dirty="0"/>
              <a:t>scale (removes resource limits).</a:t>
            </a:r>
          </a:p>
          <a:p>
            <a:pPr lvl="1"/>
            <a:r>
              <a:rPr lang="en-US" dirty="0"/>
              <a:t>Enables Azure digital twins to use machine learning with ML.NET to analyze telemetry.</a:t>
            </a:r>
          </a:p>
          <a:p>
            <a:pPr lvl="1"/>
            <a:r>
              <a:rPr lang="en-US" dirty="0"/>
              <a:t>Provides continuous data aggregation and visualization to enhance situational awareness.</a:t>
            </a:r>
          </a:p>
          <a:p>
            <a:pPr lvl="1"/>
            <a:r>
              <a:rPr lang="en-US" dirty="0"/>
              <a:t>Simplifies application design by avoiding the need for serverless functions and Event grid.</a:t>
            </a:r>
          </a:p>
          <a:p>
            <a:r>
              <a:rPr lang="en-US" b="1" dirty="0"/>
              <a:t>What It Does</a:t>
            </a:r>
            <a:r>
              <a:rPr lang="en-US" dirty="0"/>
              <a:t>:</a:t>
            </a:r>
          </a:p>
          <a:p>
            <a:pPr lvl="1"/>
            <a:r>
              <a:rPr lang="en-US" dirty="0"/>
              <a:t>Adds a real-time component to </a:t>
            </a:r>
            <a:br>
              <a:rPr lang="en-US" dirty="0"/>
            </a:br>
            <a:r>
              <a:rPr lang="en-US" dirty="0"/>
              <a:t>every Azure digital twin.</a:t>
            </a:r>
          </a:p>
          <a:p>
            <a:pPr lvl="1"/>
            <a:r>
              <a:rPr lang="en-US" dirty="0"/>
              <a:t>Processes messages using </a:t>
            </a:r>
            <a:br>
              <a:rPr lang="en-US" dirty="0"/>
            </a:br>
            <a:r>
              <a:rPr lang="en-US" dirty="0"/>
              <a:t>ScaleOut’s in-memory </a:t>
            </a:r>
            <a:br>
              <a:rPr lang="en-US" dirty="0"/>
            </a:br>
            <a:r>
              <a:rPr lang="en-US" dirty="0"/>
              <a:t>computing platform.</a:t>
            </a:r>
          </a:p>
        </p:txBody>
      </p:sp>
      <p:sp>
        <p:nvSpPr>
          <p:cNvPr id="5" name="Slide Number Placeholder 4">
            <a:extLst>
              <a:ext uri="{FF2B5EF4-FFF2-40B4-BE49-F238E27FC236}">
                <a16:creationId xmlns:a16="http://schemas.microsoft.com/office/drawing/2014/main" id="{8DDF2123-CFC4-42CF-8563-2DED7A376DC0}"/>
              </a:ext>
            </a:extLst>
          </p:cNvPr>
          <p:cNvSpPr>
            <a:spLocks noGrp="1"/>
          </p:cNvSpPr>
          <p:nvPr>
            <p:ph type="sldNum" sz="quarter" idx="12"/>
          </p:nvPr>
        </p:nvSpPr>
        <p:spPr/>
        <p:txBody>
          <a:bodyPr/>
          <a:lstStyle/>
          <a:p>
            <a:fld id="{BD188CD3-179C-4C76-AE3D-EBE7AE601F5E}" type="slidenum">
              <a:rPr lang="en-US" smtClean="0"/>
              <a:t>101</a:t>
            </a:fld>
            <a:endParaRPr lang="en-US" dirty="0"/>
          </a:p>
        </p:txBody>
      </p:sp>
      <p:sp>
        <p:nvSpPr>
          <p:cNvPr id="6" name="Footer Placeholder 4">
            <a:extLst>
              <a:ext uri="{FF2B5EF4-FFF2-40B4-BE49-F238E27FC236}">
                <a16:creationId xmlns:a16="http://schemas.microsoft.com/office/drawing/2014/main" id="{C29EEBF5-9C55-A01E-DB1C-ABBCA958AB7B}"/>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35116770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0487-6D6B-4F62-80EB-EA8CB7011465}"/>
              </a:ext>
            </a:extLst>
          </p:cNvPr>
          <p:cNvSpPr>
            <a:spLocks noGrp="1"/>
          </p:cNvSpPr>
          <p:nvPr>
            <p:ph type="title"/>
          </p:nvPr>
        </p:nvSpPr>
        <p:spPr/>
        <p:txBody>
          <a:bodyPr/>
          <a:lstStyle/>
          <a:p>
            <a:r>
              <a:rPr lang="en-US" dirty="0"/>
              <a:t>Azure Digital Twins Integration</a:t>
            </a:r>
          </a:p>
        </p:txBody>
      </p:sp>
      <p:sp>
        <p:nvSpPr>
          <p:cNvPr id="3" name="Content Placeholder 2">
            <a:extLst>
              <a:ext uri="{FF2B5EF4-FFF2-40B4-BE49-F238E27FC236}">
                <a16:creationId xmlns:a16="http://schemas.microsoft.com/office/drawing/2014/main" id="{6143EF08-9B73-4297-8A3A-B7584EC93E6B}"/>
              </a:ext>
            </a:extLst>
          </p:cNvPr>
          <p:cNvSpPr>
            <a:spLocks noGrp="1"/>
          </p:cNvSpPr>
          <p:nvPr>
            <p:ph idx="1"/>
          </p:nvPr>
        </p:nvSpPr>
        <p:spPr>
          <a:xfrm>
            <a:off x="364435" y="1007680"/>
            <a:ext cx="11476382" cy="5148263"/>
          </a:xfrm>
        </p:spPr>
        <p:txBody>
          <a:bodyPr/>
          <a:lstStyle/>
          <a:p>
            <a:r>
              <a:rPr lang="en-US" b="1" dirty="0"/>
              <a:t>How It Works</a:t>
            </a:r>
            <a:r>
              <a:rPr lang="en-US" dirty="0"/>
              <a:t>:</a:t>
            </a:r>
          </a:p>
          <a:p>
            <a:pPr lvl="1"/>
            <a:r>
              <a:rPr lang="en-US" dirty="0"/>
              <a:t>Each Azure digital twin has a corresponding real-time digital twin (RTDT).</a:t>
            </a:r>
          </a:p>
          <a:p>
            <a:pPr lvl="2"/>
            <a:r>
              <a:rPr lang="en-US" dirty="0"/>
              <a:t>RTDT defines properties used in message processing.</a:t>
            </a:r>
          </a:p>
          <a:p>
            <a:pPr lvl="2"/>
            <a:r>
              <a:rPr lang="en-US" dirty="0"/>
              <a:t>RTDT processes messages for its Azure digital twin.</a:t>
            </a:r>
          </a:p>
          <a:p>
            <a:pPr lvl="1"/>
            <a:r>
              <a:rPr lang="en-US" dirty="0"/>
              <a:t>Each Azure digital twin hosts properties defined by its RTDT.</a:t>
            </a:r>
          </a:p>
          <a:p>
            <a:pPr lvl="2"/>
            <a:r>
              <a:rPr lang="en-US" dirty="0"/>
              <a:t>RTDT defines a component in the Azure digital twin to store “real-time” properties.</a:t>
            </a:r>
          </a:p>
          <a:p>
            <a:pPr lvl="2"/>
            <a:r>
              <a:rPr lang="en-US" dirty="0"/>
              <a:t>ScaleOut Model Generator Tool automatically generates Azure digital twin’s component.</a:t>
            </a:r>
          </a:p>
          <a:p>
            <a:pPr lvl="2"/>
            <a:r>
              <a:rPr lang="en-US" dirty="0"/>
              <a:t>RTDT automatically retrieves and persists property values in its Azure digital twin.</a:t>
            </a:r>
          </a:p>
        </p:txBody>
      </p:sp>
      <p:sp>
        <p:nvSpPr>
          <p:cNvPr id="5" name="Slide Number Placeholder 4">
            <a:extLst>
              <a:ext uri="{FF2B5EF4-FFF2-40B4-BE49-F238E27FC236}">
                <a16:creationId xmlns:a16="http://schemas.microsoft.com/office/drawing/2014/main" id="{971B9964-4946-4063-B269-F1BF185A8ADC}"/>
              </a:ext>
            </a:extLst>
          </p:cNvPr>
          <p:cNvSpPr>
            <a:spLocks noGrp="1"/>
          </p:cNvSpPr>
          <p:nvPr>
            <p:ph type="sldNum" sz="quarter" idx="12"/>
          </p:nvPr>
        </p:nvSpPr>
        <p:spPr/>
        <p:txBody>
          <a:bodyPr/>
          <a:lstStyle/>
          <a:p>
            <a:fld id="{BD188CD3-179C-4C76-AE3D-EBE7AE601F5E}" type="slidenum">
              <a:rPr lang="en-US" smtClean="0"/>
              <a:t>102</a:t>
            </a:fld>
            <a:endParaRPr lang="en-US" dirty="0"/>
          </a:p>
        </p:txBody>
      </p:sp>
      <p:pic>
        <p:nvPicPr>
          <p:cNvPr id="9" name="Picture 8" descr="Diagram&#10;&#10;Description automatically generated">
            <a:extLst>
              <a:ext uri="{FF2B5EF4-FFF2-40B4-BE49-F238E27FC236}">
                <a16:creationId xmlns:a16="http://schemas.microsoft.com/office/drawing/2014/main" id="{9090A1CD-8274-4E29-A846-164BD3A240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7843" y="3941792"/>
            <a:ext cx="7641021" cy="2040050"/>
          </a:xfrm>
          <a:prstGeom prst="rect">
            <a:avLst/>
          </a:prstGeom>
        </p:spPr>
      </p:pic>
      <p:sp>
        <p:nvSpPr>
          <p:cNvPr id="10" name="TextBox 9">
            <a:extLst>
              <a:ext uri="{FF2B5EF4-FFF2-40B4-BE49-F238E27FC236}">
                <a16:creationId xmlns:a16="http://schemas.microsoft.com/office/drawing/2014/main" id="{AF540E6D-5707-47A2-B59A-9887FEC87C01}"/>
              </a:ext>
            </a:extLst>
          </p:cNvPr>
          <p:cNvSpPr txBox="1"/>
          <p:nvPr/>
        </p:nvSpPr>
        <p:spPr>
          <a:xfrm>
            <a:off x="3384294" y="5893384"/>
            <a:ext cx="4608121" cy="338554"/>
          </a:xfrm>
          <a:prstGeom prst="rect">
            <a:avLst/>
          </a:prstGeom>
          <a:noFill/>
        </p:spPr>
        <p:txBody>
          <a:bodyPr wrap="none" rtlCol="0">
            <a:spAutoFit/>
          </a:bodyPr>
          <a:lstStyle/>
          <a:p>
            <a:r>
              <a:rPr lang="en-US" sz="1600" dirty="0"/>
              <a:t>Telematics Example of Azure Digital Twins Integration</a:t>
            </a:r>
          </a:p>
        </p:txBody>
      </p:sp>
      <p:sp>
        <p:nvSpPr>
          <p:cNvPr id="6" name="Footer Placeholder 4">
            <a:extLst>
              <a:ext uri="{FF2B5EF4-FFF2-40B4-BE49-F238E27FC236}">
                <a16:creationId xmlns:a16="http://schemas.microsoft.com/office/drawing/2014/main" id="{72E288AD-0DF9-8114-E087-15AC085B91C1}"/>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31847325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0487-6D6B-4F62-80EB-EA8CB7011465}"/>
              </a:ext>
            </a:extLst>
          </p:cNvPr>
          <p:cNvSpPr>
            <a:spLocks noGrp="1"/>
          </p:cNvSpPr>
          <p:nvPr>
            <p:ph type="title"/>
          </p:nvPr>
        </p:nvSpPr>
        <p:spPr/>
        <p:txBody>
          <a:bodyPr/>
          <a:lstStyle/>
          <a:p>
            <a:r>
              <a:rPr lang="en-US" dirty="0"/>
              <a:t>Azure Digital Twins Integration APIs</a:t>
            </a:r>
          </a:p>
        </p:txBody>
      </p:sp>
      <p:sp>
        <p:nvSpPr>
          <p:cNvPr id="3" name="Content Placeholder 2">
            <a:extLst>
              <a:ext uri="{FF2B5EF4-FFF2-40B4-BE49-F238E27FC236}">
                <a16:creationId xmlns:a16="http://schemas.microsoft.com/office/drawing/2014/main" id="{6143EF08-9B73-4297-8A3A-B7584EC93E6B}"/>
              </a:ext>
            </a:extLst>
          </p:cNvPr>
          <p:cNvSpPr>
            <a:spLocks noGrp="1"/>
          </p:cNvSpPr>
          <p:nvPr>
            <p:ph idx="1"/>
          </p:nvPr>
        </p:nvSpPr>
        <p:spPr>
          <a:xfrm>
            <a:off x="364435" y="1028700"/>
            <a:ext cx="3513882" cy="5148263"/>
          </a:xfrm>
        </p:spPr>
        <p:txBody>
          <a:bodyPr/>
          <a:lstStyle/>
          <a:p>
            <a:pPr lvl="1"/>
            <a:r>
              <a:rPr lang="en-US" dirty="0"/>
              <a:t>Real-time digital twins can use </a:t>
            </a:r>
            <a:r>
              <a:rPr lang="en-US" b="1" dirty="0"/>
              <a:t>APIs</a:t>
            </a:r>
            <a:r>
              <a:rPr lang="en-US" dirty="0"/>
              <a:t> to read and update properties in other Azure digital twins that avoid the need for serverless functions.</a:t>
            </a:r>
            <a:br>
              <a:rPr lang="en-US" dirty="0"/>
            </a:br>
            <a:endParaRPr lang="en-US" dirty="0"/>
          </a:p>
          <a:p>
            <a:pPr lvl="1"/>
            <a:r>
              <a:rPr lang="en-US" dirty="0"/>
              <a:t>Example of thermostat (from Microsoft tutorial) shows how RTDT can perform the work of serverless functions and Event Grid.</a:t>
            </a:r>
          </a:p>
          <a:p>
            <a:pPr marL="457200" lvl="1" indent="0">
              <a:buNone/>
            </a:pPr>
            <a:endParaRPr lang="en-US" dirty="0"/>
          </a:p>
        </p:txBody>
      </p:sp>
      <p:sp>
        <p:nvSpPr>
          <p:cNvPr id="5" name="Slide Number Placeholder 4">
            <a:extLst>
              <a:ext uri="{FF2B5EF4-FFF2-40B4-BE49-F238E27FC236}">
                <a16:creationId xmlns:a16="http://schemas.microsoft.com/office/drawing/2014/main" id="{971B9964-4946-4063-B269-F1BF185A8ADC}"/>
              </a:ext>
            </a:extLst>
          </p:cNvPr>
          <p:cNvSpPr>
            <a:spLocks noGrp="1"/>
          </p:cNvSpPr>
          <p:nvPr>
            <p:ph type="sldNum" sz="quarter" idx="12"/>
          </p:nvPr>
        </p:nvSpPr>
        <p:spPr/>
        <p:txBody>
          <a:bodyPr/>
          <a:lstStyle/>
          <a:p>
            <a:fld id="{BD188CD3-179C-4C76-AE3D-EBE7AE601F5E}" type="slidenum">
              <a:rPr lang="en-US" smtClean="0"/>
              <a:t>103</a:t>
            </a:fld>
            <a:endParaRPr lang="en-US" dirty="0"/>
          </a:p>
        </p:txBody>
      </p:sp>
      <p:pic>
        <p:nvPicPr>
          <p:cNvPr id="9" name="Picture 8" descr="Diagram&#10;&#10;Description automatically generated">
            <a:extLst>
              <a:ext uri="{FF2B5EF4-FFF2-40B4-BE49-F238E27FC236}">
                <a16:creationId xmlns:a16="http://schemas.microsoft.com/office/drawing/2014/main" id="{2D0A2192-9D62-4CEC-A542-A851F92B4F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5097" y="975800"/>
            <a:ext cx="6010902" cy="2453200"/>
          </a:xfrm>
          <a:prstGeom prst="rect">
            <a:avLst/>
          </a:prstGeom>
        </p:spPr>
      </p:pic>
      <p:pic>
        <p:nvPicPr>
          <p:cNvPr id="11" name="Picture 10" descr="Diagram&#10;&#10;Description automatically generated">
            <a:extLst>
              <a:ext uri="{FF2B5EF4-FFF2-40B4-BE49-F238E27FC236}">
                <a16:creationId xmlns:a16="http://schemas.microsoft.com/office/drawing/2014/main" id="{2311E8A2-ACB1-49A3-AA12-FE0F19458D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287" y="3723763"/>
            <a:ext cx="6260522" cy="2292917"/>
          </a:xfrm>
          <a:prstGeom prst="rect">
            <a:avLst/>
          </a:prstGeom>
        </p:spPr>
      </p:pic>
      <p:sp>
        <p:nvSpPr>
          <p:cNvPr id="12" name="TextBox 11">
            <a:extLst>
              <a:ext uri="{FF2B5EF4-FFF2-40B4-BE49-F238E27FC236}">
                <a16:creationId xmlns:a16="http://schemas.microsoft.com/office/drawing/2014/main" id="{15C9ECF6-5A41-45FD-9289-FB26441494DB}"/>
              </a:ext>
            </a:extLst>
          </p:cNvPr>
          <p:cNvSpPr txBox="1"/>
          <p:nvPr/>
        </p:nvSpPr>
        <p:spPr>
          <a:xfrm>
            <a:off x="5669832" y="3384093"/>
            <a:ext cx="4061433" cy="338554"/>
          </a:xfrm>
          <a:prstGeom prst="rect">
            <a:avLst/>
          </a:prstGeom>
          <a:noFill/>
        </p:spPr>
        <p:txBody>
          <a:bodyPr wrap="none" rtlCol="0">
            <a:spAutoFit/>
          </a:bodyPr>
          <a:lstStyle/>
          <a:p>
            <a:r>
              <a:rPr lang="en-US" sz="1600" dirty="0"/>
              <a:t>Thermostat Example with Serverless Functions</a:t>
            </a:r>
          </a:p>
        </p:txBody>
      </p:sp>
      <p:sp>
        <p:nvSpPr>
          <p:cNvPr id="13" name="TextBox 12">
            <a:extLst>
              <a:ext uri="{FF2B5EF4-FFF2-40B4-BE49-F238E27FC236}">
                <a16:creationId xmlns:a16="http://schemas.microsoft.com/office/drawing/2014/main" id="{AF46B651-304A-4B49-B570-E7F466431A02}"/>
              </a:ext>
            </a:extLst>
          </p:cNvPr>
          <p:cNvSpPr txBox="1"/>
          <p:nvPr/>
        </p:nvSpPr>
        <p:spPr>
          <a:xfrm>
            <a:off x="5599396" y="5961663"/>
            <a:ext cx="4202304" cy="338554"/>
          </a:xfrm>
          <a:prstGeom prst="rect">
            <a:avLst/>
          </a:prstGeom>
          <a:noFill/>
        </p:spPr>
        <p:txBody>
          <a:bodyPr wrap="none" rtlCol="0">
            <a:spAutoFit/>
          </a:bodyPr>
          <a:lstStyle/>
          <a:p>
            <a:r>
              <a:rPr lang="en-US" sz="1600" dirty="0"/>
              <a:t>Thermostat Example with Real-Time Digital Twin</a:t>
            </a:r>
          </a:p>
        </p:txBody>
      </p:sp>
      <p:sp>
        <p:nvSpPr>
          <p:cNvPr id="6" name="Footer Placeholder 4">
            <a:extLst>
              <a:ext uri="{FF2B5EF4-FFF2-40B4-BE49-F238E27FC236}">
                <a16:creationId xmlns:a16="http://schemas.microsoft.com/office/drawing/2014/main" id="{131ECBAC-A33D-CD84-E9B6-474B8278E1D6}"/>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1775653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Benefits</a:t>
            </a:r>
            <a:r>
              <a:rPr lang="es-ES_tradnl" dirty="0"/>
              <a:t> of Real-Time Digital Twins</a:t>
            </a:r>
          </a:p>
        </p:txBody>
      </p:sp>
      <p:sp>
        <p:nvSpPr>
          <p:cNvPr id="3" name="Marcador de contenido 2"/>
          <p:cNvSpPr>
            <a:spLocks noGrp="1"/>
          </p:cNvSpPr>
          <p:nvPr>
            <p:ph idx="1"/>
          </p:nvPr>
        </p:nvSpPr>
        <p:spPr>
          <a:xfrm>
            <a:off x="529385" y="1112945"/>
            <a:ext cx="4424355" cy="5199015"/>
          </a:xfrm>
          <a:effectLst/>
        </p:spPr>
        <p:txBody>
          <a:bodyPr>
            <a:normAutofit/>
          </a:bodyPr>
          <a:lstStyle/>
          <a:p>
            <a:pPr>
              <a:spcBef>
                <a:spcPts val="1200"/>
              </a:spcBef>
            </a:pPr>
            <a:r>
              <a:rPr lang="en-US" b="1" dirty="0"/>
              <a:t>Faster responses</a:t>
            </a:r>
            <a:r>
              <a:rPr lang="en-US" dirty="0"/>
              <a:t>: Continuously analyzes incoming telemetry.</a:t>
            </a:r>
          </a:p>
          <a:p>
            <a:pPr>
              <a:spcBef>
                <a:spcPts val="1200"/>
              </a:spcBef>
            </a:pPr>
            <a:r>
              <a:rPr lang="en-US" b="1" dirty="0"/>
              <a:t>Deeper introspection</a:t>
            </a:r>
            <a:r>
              <a:rPr lang="en-US" dirty="0"/>
              <a:t>: Tracks and updates information about each data source.</a:t>
            </a:r>
          </a:p>
          <a:p>
            <a:pPr>
              <a:spcBef>
                <a:spcPts val="1200"/>
              </a:spcBef>
            </a:pPr>
            <a:r>
              <a:rPr lang="en-US" b="1" dirty="0"/>
              <a:t>Better situational awareness</a:t>
            </a:r>
            <a:r>
              <a:rPr lang="en-US" dirty="0"/>
              <a:t>: Continuously aggregates &amp; visualizes derived state.</a:t>
            </a:r>
          </a:p>
          <a:p>
            <a:pPr>
              <a:spcBef>
                <a:spcPts val="1200"/>
              </a:spcBef>
            </a:pPr>
            <a:r>
              <a:rPr lang="en-US" b="1" dirty="0"/>
              <a:t>Transparently scalable</a:t>
            </a:r>
            <a:r>
              <a:rPr lang="en-US" dirty="0"/>
              <a:t>: Seamlessly scales using in-memory computing.</a:t>
            </a:r>
          </a:p>
          <a:p>
            <a:pPr>
              <a:spcBef>
                <a:spcPts val="1200"/>
              </a:spcBef>
            </a:pPr>
            <a:r>
              <a:rPr lang="en-US" b="1" dirty="0"/>
              <a:t>Easy to use</a:t>
            </a:r>
            <a:r>
              <a:rPr lang="en-US" dirty="0"/>
              <a:t>: Uses simple, object-oriented APIs.</a:t>
            </a:r>
          </a:p>
          <a:p>
            <a:endParaRPr lang="en-US" dirty="0"/>
          </a:p>
        </p:txBody>
      </p:sp>
      <p:sp>
        <p:nvSpPr>
          <p:cNvPr id="5" name="Footer Placeholder 3">
            <a:extLst>
              <a:ext uri="{FF2B5EF4-FFF2-40B4-BE49-F238E27FC236}">
                <a16:creationId xmlns:a16="http://schemas.microsoft.com/office/drawing/2014/main" id="{D8E4DE9B-0CCF-490E-86B0-8A4013399EB2}"/>
              </a:ext>
            </a:extLst>
          </p:cNvPr>
          <p:cNvSpPr>
            <a:spLocks noGrp="1"/>
          </p:cNvSpPr>
          <p:nvPr>
            <p:ph type="ftr" sz="quarter" idx="11"/>
          </p:nvPr>
        </p:nvSpPr>
        <p:spPr>
          <a:xfrm>
            <a:off x="3352800" y="6356350"/>
            <a:ext cx="5486400" cy="365125"/>
          </a:xfrm>
        </p:spPr>
        <p:txBody>
          <a:bodyPr/>
          <a:lstStyle/>
          <a:p>
            <a:r>
              <a:rPr lang="en-US" dirty="0"/>
              <a:t>© ScaleOut Software, Inc.</a:t>
            </a:r>
          </a:p>
        </p:txBody>
      </p:sp>
      <p:pic>
        <p:nvPicPr>
          <p:cNvPr id="8" name="Picture 7" descr="Diagram&#10;&#10;Description automatically generated">
            <a:extLst>
              <a:ext uri="{FF2B5EF4-FFF2-40B4-BE49-F238E27FC236}">
                <a16:creationId xmlns:a16="http://schemas.microsoft.com/office/drawing/2014/main" id="{476F2A49-089D-4172-8A49-DD9E989AE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797" y="1791420"/>
            <a:ext cx="6925323" cy="3683406"/>
          </a:xfrm>
          <a:prstGeom prst="rect">
            <a:avLst/>
          </a:prstGeom>
        </p:spPr>
      </p:pic>
    </p:spTree>
    <p:extLst>
      <p:ext uri="{BB962C8B-B14F-4D97-AF65-F5344CB8AC3E}">
        <p14:creationId xmlns:p14="http://schemas.microsoft.com/office/powerpoint/2010/main" val="1715862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381B-B0AD-43A6-8E99-EAEB32BD764A}"/>
              </a:ext>
            </a:extLst>
          </p:cNvPr>
          <p:cNvSpPr>
            <a:spLocks noGrp="1"/>
          </p:cNvSpPr>
          <p:nvPr>
            <p:ph type="title"/>
          </p:nvPr>
        </p:nvSpPr>
        <p:spPr/>
        <p:txBody>
          <a:bodyPr/>
          <a:lstStyle/>
          <a:p>
            <a:r>
              <a:rPr lang="en-US" dirty="0"/>
              <a:t>Comparison to Conventional Techniques</a:t>
            </a:r>
          </a:p>
        </p:txBody>
      </p:sp>
      <p:sp>
        <p:nvSpPr>
          <p:cNvPr id="3" name="Content Placeholder 2">
            <a:extLst>
              <a:ext uri="{FF2B5EF4-FFF2-40B4-BE49-F238E27FC236}">
                <a16:creationId xmlns:a16="http://schemas.microsoft.com/office/drawing/2014/main" id="{47497C08-F767-4659-B8BC-1D0E03F88DB5}"/>
              </a:ext>
            </a:extLst>
          </p:cNvPr>
          <p:cNvSpPr>
            <a:spLocks noGrp="1"/>
          </p:cNvSpPr>
          <p:nvPr>
            <p:ph idx="1"/>
          </p:nvPr>
        </p:nvSpPr>
        <p:spPr>
          <a:xfrm>
            <a:off x="364435" y="1028701"/>
            <a:ext cx="10965416" cy="682112"/>
          </a:xfrm>
        </p:spPr>
        <p:txBody>
          <a:bodyPr>
            <a:normAutofit fontScale="92500" lnSpcReduction="10000"/>
          </a:bodyPr>
          <a:lstStyle/>
          <a:p>
            <a:pPr marL="0" indent="0">
              <a:buNone/>
            </a:pPr>
            <a:r>
              <a:rPr lang="en-US" dirty="0"/>
              <a:t>Real-time digital twins immediately extract useful information, generate alerts, and visualize emerging trends:</a:t>
            </a:r>
          </a:p>
        </p:txBody>
      </p:sp>
      <p:sp>
        <p:nvSpPr>
          <p:cNvPr id="5" name="Slide Number Placeholder 4">
            <a:extLst>
              <a:ext uri="{FF2B5EF4-FFF2-40B4-BE49-F238E27FC236}">
                <a16:creationId xmlns:a16="http://schemas.microsoft.com/office/drawing/2014/main" id="{1D2E8DF1-E954-44A2-BDE0-24B2F09A1FAF}"/>
              </a:ext>
            </a:extLst>
          </p:cNvPr>
          <p:cNvSpPr>
            <a:spLocks noGrp="1"/>
          </p:cNvSpPr>
          <p:nvPr>
            <p:ph type="sldNum" sz="quarter" idx="12"/>
          </p:nvPr>
        </p:nvSpPr>
        <p:spPr/>
        <p:txBody>
          <a:bodyPr/>
          <a:lstStyle/>
          <a:p>
            <a:fld id="{BD188CD3-179C-4C76-AE3D-EBE7AE601F5E}" type="slidenum">
              <a:rPr lang="en-US" smtClean="0"/>
              <a:t>12</a:t>
            </a:fld>
            <a:endParaRPr lang="en-US" dirty="0"/>
          </a:p>
        </p:txBody>
      </p:sp>
      <p:pic>
        <p:nvPicPr>
          <p:cNvPr id="7" name="Picture 6" descr="Graphical user interface, diagram&#10;&#10;Description automatically generated">
            <a:extLst>
              <a:ext uri="{FF2B5EF4-FFF2-40B4-BE49-F238E27FC236}">
                <a16:creationId xmlns:a16="http://schemas.microsoft.com/office/drawing/2014/main" id="{46EE210E-C5EA-4F22-AEA9-8249640CE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569" y="1943101"/>
            <a:ext cx="8945134" cy="4181850"/>
          </a:xfrm>
          <a:prstGeom prst="rect">
            <a:avLst/>
          </a:prstGeom>
        </p:spPr>
      </p:pic>
      <p:sp>
        <p:nvSpPr>
          <p:cNvPr id="6" name="Footer Placeholder 4">
            <a:extLst>
              <a:ext uri="{FF2B5EF4-FFF2-40B4-BE49-F238E27FC236}">
                <a16:creationId xmlns:a16="http://schemas.microsoft.com/office/drawing/2014/main" id="{DFCAAECF-F921-8B74-BC54-541F124BF66F}"/>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562992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A46A-7FA4-4EF8-BA76-E35FFDFC8920}"/>
              </a:ext>
            </a:extLst>
          </p:cNvPr>
          <p:cNvSpPr>
            <a:spLocks noGrp="1"/>
          </p:cNvSpPr>
          <p:nvPr>
            <p:ph type="title"/>
          </p:nvPr>
        </p:nvSpPr>
        <p:spPr>
          <a:xfrm>
            <a:off x="356272" y="114301"/>
            <a:ext cx="8616277" cy="682112"/>
          </a:xfrm>
        </p:spPr>
        <p:txBody>
          <a:bodyPr>
            <a:normAutofit/>
          </a:bodyPr>
          <a:lstStyle/>
          <a:p>
            <a:r>
              <a:rPr lang="en-US" dirty="0"/>
              <a:t>Run Alongside Existing Analytics</a:t>
            </a:r>
          </a:p>
        </p:txBody>
      </p:sp>
      <p:sp>
        <p:nvSpPr>
          <p:cNvPr id="3" name="Content Placeholder 2">
            <a:extLst>
              <a:ext uri="{FF2B5EF4-FFF2-40B4-BE49-F238E27FC236}">
                <a16:creationId xmlns:a16="http://schemas.microsoft.com/office/drawing/2014/main" id="{0459CE93-2499-4AF4-A780-FE7A903D2FC2}"/>
              </a:ext>
            </a:extLst>
          </p:cNvPr>
          <p:cNvSpPr>
            <a:spLocks noGrp="1"/>
          </p:cNvSpPr>
          <p:nvPr>
            <p:ph idx="1"/>
          </p:nvPr>
        </p:nvSpPr>
        <p:spPr>
          <a:xfrm>
            <a:off x="364437" y="989972"/>
            <a:ext cx="3463284" cy="5348654"/>
          </a:xfrm>
        </p:spPr>
        <p:txBody>
          <a:bodyPr>
            <a:normAutofit lnSpcReduction="10000"/>
          </a:bodyPr>
          <a:lstStyle/>
          <a:p>
            <a:r>
              <a:rPr lang="en-US" dirty="0"/>
              <a:t>Complements existing streaming platforms.</a:t>
            </a:r>
          </a:p>
          <a:p>
            <a:pPr lvl="1"/>
            <a:r>
              <a:rPr lang="en-US" sz="2000" dirty="0"/>
              <a:t>Runs alongside existing components.</a:t>
            </a:r>
          </a:p>
          <a:p>
            <a:r>
              <a:rPr lang="en-US" dirty="0"/>
              <a:t>Adds real-time tracking for each device.</a:t>
            </a:r>
          </a:p>
          <a:p>
            <a:r>
              <a:rPr lang="en-US" dirty="0"/>
              <a:t>Enables alerts and feedback to the device in milliseconds.</a:t>
            </a:r>
          </a:p>
          <a:p>
            <a:r>
              <a:rPr lang="en-US" dirty="0"/>
              <a:t>Enables real-time aggregate analysis.</a:t>
            </a:r>
          </a:p>
          <a:p>
            <a:r>
              <a:rPr lang="en-US" dirty="0"/>
              <a:t>Runs on a scalable compute cluster which:</a:t>
            </a:r>
          </a:p>
          <a:p>
            <a:pPr lvl="1"/>
            <a:r>
              <a:rPr lang="en-US" sz="2000" dirty="0"/>
              <a:t>Hosts device state</a:t>
            </a:r>
          </a:p>
          <a:p>
            <a:pPr lvl="1"/>
            <a:r>
              <a:rPr lang="en-US" sz="2000" dirty="0"/>
              <a:t>Runs analytics code</a:t>
            </a:r>
            <a:endParaRPr lang="en-US" dirty="0"/>
          </a:p>
        </p:txBody>
      </p:sp>
      <p:sp>
        <p:nvSpPr>
          <p:cNvPr id="5" name="Slide Number Placeholder 4">
            <a:extLst>
              <a:ext uri="{FF2B5EF4-FFF2-40B4-BE49-F238E27FC236}">
                <a16:creationId xmlns:a16="http://schemas.microsoft.com/office/drawing/2014/main" id="{05775E37-B700-4132-903C-0FE1B22A9237}"/>
              </a:ext>
            </a:extLst>
          </p:cNvPr>
          <p:cNvSpPr>
            <a:spLocks noGrp="1"/>
          </p:cNvSpPr>
          <p:nvPr>
            <p:ph type="sldNum" sz="quarter" idx="12"/>
          </p:nvPr>
        </p:nvSpPr>
        <p:spPr/>
        <p:txBody>
          <a:bodyPr/>
          <a:lstStyle/>
          <a:p>
            <a:fld id="{BD188CD3-179C-4C76-AE3D-EBE7AE601F5E}" type="slidenum">
              <a:rPr lang="en-US" smtClean="0"/>
              <a:t>13</a:t>
            </a:fld>
            <a:endParaRPr lang="en-US" dirty="0"/>
          </a:p>
        </p:txBody>
      </p:sp>
      <p:pic>
        <p:nvPicPr>
          <p:cNvPr id="9" name="Picture 8" descr="Diagram&#10;&#10;Description automatically generated">
            <a:extLst>
              <a:ext uri="{FF2B5EF4-FFF2-40B4-BE49-F238E27FC236}">
                <a16:creationId xmlns:a16="http://schemas.microsoft.com/office/drawing/2014/main" id="{7414A2AF-BD18-4CCC-9A9A-C00D0FB09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684" y="1250812"/>
            <a:ext cx="7533228" cy="4760059"/>
          </a:xfrm>
          <a:prstGeom prst="rect">
            <a:avLst/>
          </a:prstGeom>
        </p:spPr>
      </p:pic>
      <p:sp>
        <p:nvSpPr>
          <p:cNvPr id="6" name="Footer Placeholder 4">
            <a:extLst>
              <a:ext uri="{FF2B5EF4-FFF2-40B4-BE49-F238E27FC236}">
                <a16:creationId xmlns:a16="http://schemas.microsoft.com/office/drawing/2014/main" id="{E879D302-B4AE-8DEB-3923-767DA896BB12}"/>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3491143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32B0-3EBE-F847-229F-2ED1E47BA9D5}"/>
              </a:ext>
            </a:extLst>
          </p:cNvPr>
          <p:cNvSpPr>
            <a:spLocks noGrp="1"/>
          </p:cNvSpPr>
          <p:nvPr>
            <p:ph type="title"/>
          </p:nvPr>
        </p:nvSpPr>
        <p:spPr/>
        <p:txBody>
          <a:bodyPr>
            <a:normAutofit/>
          </a:bodyPr>
          <a:lstStyle/>
          <a:p>
            <a:r>
              <a:rPr lang="en-US" dirty="0"/>
              <a:t>A New Vision for Digital Twins</a:t>
            </a:r>
          </a:p>
        </p:txBody>
      </p:sp>
      <p:sp>
        <p:nvSpPr>
          <p:cNvPr id="3" name="Content Placeholder 2">
            <a:extLst>
              <a:ext uri="{FF2B5EF4-FFF2-40B4-BE49-F238E27FC236}">
                <a16:creationId xmlns:a16="http://schemas.microsoft.com/office/drawing/2014/main" id="{A99D128A-2069-CE78-611C-79ED2A7607A2}"/>
              </a:ext>
            </a:extLst>
          </p:cNvPr>
          <p:cNvSpPr>
            <a:spLocks noGrp="1"/>
          </p:cNvSpPr>
          <p:nvPr>
            <p:ph idx="1"/>
          </p:nvPr>
        </p:nvSpPr>
        <p:spPr>
          <a:xfrm>
            <a:off x="490298" y="2452179"/>
            <a:ext cx="5889408" cy="4091940"/>
          </a:xfrm>
        </p:spPr>
        <p:txBody>
          <a:bodyPr>
            <a:normAutofit/>
          </a:bodyPr>
          <a:lstStyle/>
          <a:p>
            <a:r>
              <a:rPr lang="en-US" sz="2000" dirty="0"/>
              <a:t>Digital twins were conceived to help design and test complex new devices (PLM).</a:t>
            </a:r>
          </a:p>
          <a:p>
            <a:r>
              <a:rPr lang="en-US" sz="2000" dirty="0"/>
              <a:t>More recently, operational digital twins are used in small numbers to track telemetry in production for preventative maintenance.</a:t>
            </a:r>
          </a:p>
          <a:p>
            <a:r>
              <a:rPr lang="en-US" sz="2000" dirty="0"/>
              <a:t>The next step: use large collections of digital twins to track systems with many data sources:</a:t>
            </a:r>
          </a:p>
          <a:p>
            <a:pPr lvl="1"/>
            <a:r>
              <a:rPr lang="en-US" sz="2000" dirty="0"/>
              <a:t>Vehicle fleets</a:t>
            </a:r>
          </a:p>
          <a:p>
            <a:pPr lvl="1"/>
            <a:r>
              <a:rPr lang="en-US" sz="2000" dirty="0"/>
              <a:t>Logistics systems</a:t>
            </a:r>
          </a:p>
          <a:p>
            <a:pPr lvl="1"/>
            <a:r>
              <a:rPr lang="en-US" sz="2000" dirty="0"/>
              <a:t>Large infrastructures</a:t>
            </a:r>
          </a:p>
          <a:p>
            <a:pPr lvl="1"/>
            <a:r>
              <a:rPr lang="en-US" sz="2000" dirty="0"/>
              <a:t>Ecommerce shoppers</a:t>
            </a:r>
            <a:endParaRPr lang="en-US" sz="2400" dirty="0"/>
          </a:p>
        </p:txBody>
      </p:sp>
      <p:sp>
        <p:nvSpPr>
          <p:cNvPr id="5" name="Slide Number Placeholder 4">
            <a:extLst>
              <a:ext uri="{FF2B5EF4-FFF2-40B4-BE49-F238E27FC236}">
                <a16:creationId xmlns:a16="http://schemas.microsoft.com/office/drawing/2014/main" id="{5030D0B0-D16C-394C-B8D6-0AE9016A6C29}"/>
              </a:ext>
            </a:extLst>
          </p:cNvPr>
          <p:cNvSpPr>
            <a:spLocks noGrp="1"/>
          </p:cNvSpPr>
          <p:nvPr>
            <p:ph type="sldNum" sz="quarter" idx="12"/>
          </p:nvPr>
        </p:nvSpPr>
        <p:spPr/>
        <p:txBody>
          <a:bodyPr/>
          <a:lstStyle/>
          <a:p>
            <a:fld id="{BD188CD3-179C-4C76-AE3D-EBE7AE601F5E}" type="slidenum">
              <a:rPr lang="en-US" smtClean="0"/>
              <a:t>14</a:t>
            </a:fld>
            <a:endParaRPr lang="en-US" dirty="0"/>
          </a:p>
        </p:txBody>
      </p:sp>
      <p:sp>
        <p:nvSpPr>
          <p:cNvPr id="10" name="TextBox 9">
            <a:extLst>
              <a:ext uri="{FF2B5EF4-FFF2-40B4-BE49-F238E27FC236}">
                <a16:creationId xmlns:a16="http://schemas.microsoft.com/office/drawing/2014/main" id="{41CAC3C7-34DC-F11E-B647-EC422E723645}"/>
              </a:ext>
            </a:extLst>
          </p:cNvPr>
          <p:cNvSpPr txBox="1"/>
          <p:nvPr/>
        </p:nvSpPr>
        <p:spPr>
          <a:xfrm>
            <a:off x="7079147" y="2275851"/>
            <a:ext cx="2028632" cy="338554"/>
          </a:xfrm>
          <a:prstGeom prst="rect">
            <a:avLst/>
          </a:prstGeom>
          <a:noFill/>
        </p:spPr>
        <p:txBody>
          <a:bodyPr wrap="none" rtlCol="0">
            <a:spAutoFit/>
          </a:bodyPr>
          <a:lstStyle/>
          <a:p>
            <a:r>
              <a:rPr lang="en-US" sz="1600" dirty="0"/>
              <a:t>Designing a Jet Engine</a:t>
            </a:r>
          </a:p>
        </p:txBody>
      </p:sp>
      <p:sp>
        <p:nvSpPr>
          <p:cNvPr id="11" name="TextBox 10">
            <a:extLst>
              <a:ext uri="{FF2B5EF4-FFF2-40B4-BE49-F238E27FC236}">
                <a16:creationId xmlns:a16="http://schemas.microsoft.com/office/drawing/2014/main" id="{DB8CEB36-5647-1BD3-256E-0482676E649F}"/>
              </a:ext>
            </a:extLst>
          </p:cNvPr>
          <p:cNvSpPr txBox="1"/>
          <p:nvPr/>
        </p:nvSpPr>
        <p:spPr>
          <a:xfrm>
            <a:off x="7325786" y="3923446"/>
            <a:ext cx="2750561" cy="338554"/>
          </a:xfrm>
          <a:prstGeom prst="rect">
            <a:avLst/>
          </a:prstGeom>
          <a:noFill/>
        </p:spPr>
        <p:txBody>
          <a:bodyPr wrap="none" rtlCol="0">
            <a:spAutoFit/>
          </a:bodyPr>
          <a:lstStyle/>
          <a:p>
            <a:r>
              <a:rPr lang="en-US" sz="1600" dirty="0"/>
              <a:t>Monitoring an Industrial Robot</a:t>
            </a:r>
          </a:p>
        </p:txBody>
      </p:sp>
      <p:sp>
        <p:nvSpPr>
          <p:cNvPr id="14" name="TextBox 13">
            <a:extLst>
              <a:ext uri="{FF2B5EF4-FFF2-40B4-BE49-F238E27FC236}">
                <a16:creationId xmlns:a16="http://schemas.microsoft.com/office/drawing/2014/main" id="{343B31C1-BA55-7D57-1F4A-BF6E8AFF79C9}"/>
              </a:ext>
            </a:extLst>
          </p:cNvPr>
          <p:cNvSpPr txBox="1"/>
          <p:nvPr/>
        </p:nvSpPr>
        <p:spPr>
          <a:xfrm>
            <a:off x="562167" y="796413"/>
            <a:ext cx="5889408" cy="1477328"/>
          </a:xfrm>
          <a:prstGeom prst="rect">
            <a:avLst/>
          </a:prstGeom>
          <a:noFill/>
          <a:ln>
            <a:solidFill>
              <a:schemeClr val="accent1"/>
            </a:solidFill>
          </a:ln>
        </p:spPr>
        <p:txBody>
          <a:bodyPr wrap="square" rtlCol="0">
            <a:spAutoFit/>
          </a:bodyPr>
          <a:lstStyle/>
          <a:p>
            <a:pPr algn="l" fontAlgn="base"/>
            <a:r>
              <a:rPr lang="en-US" b="0" i="1" dirty="0">
                <a:solidFill>
                  <a:srgbClr val="444547"/>
                </a:solidFill>
                <a:effectLst/>
                <a:latin typeface="inherit"/>
              </a:rPr>
              <a:t>A digital twin is a virtual representation of real-world entities and processes, synchronized at a specified frequency and fidelity. … </a:t>
            </a:r>
            <a:r>
              <a:rPr lang="en-US" b="0" i="1" dirty="0">
                <a:solidFill>
                  <a:srgbClr val="313B48"/>
                </a:solidFill>
                <a:effectLst/>
                <a:latin typeface="inherit"/>
              </a:rPr>
              <a:t>Digital twins use real-time and historical data to represent the past and present and simulate predicted futures. …         -- as defined by the Digital Twin Consortium</a:t>
            </a:r>
            <a:endParaRPr lang="en-US" b="0" dirty="0">
              <a:solidFill>
                <a:srgbClr val="313B48"/>
              </a:solidFill>
              <a:effectLst/>
              <a:latin typeface="inherit"/>
            </a:endParaRPr>
          </a:p>
        </p:txBody>
      </p:sp>
      <p:pic>
        <p:nvPicPr>
          <p:cNvPr id="22" name="Picture 21" descr="A train tracks with a lot of trains&#10;&#10;Description automatically generated">
            <a:extLst>
              <a:ext uri="{FF2B5EF4-FFF2-40B4-BE49-F238E27FC236}">
                <a16:creationId xmlns:a16="http://schemas.microsoft.com/office/drawing/2014/main" id="{AAAEF32E-7150-2890-D001-722C68490F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5572" y="4332711"/>
            <a:ext cx="2967644" cy="1483822"/>
          </a:xfrm>
          <a:prstGeom prst="rect">
            <a:avLst/>
          </a:prstGeom>
        </p:spPr>
      </p:pic>
      <p:sp>
        <p:nvSpPr>
          <p:cNvPr id="23" name="TextBox 22">
            <a:extLst>
              <a:ext uri="{FF2B5EF4-FFF2-40B4-BE49-F238E27FC236}">
                <a16:creationId xmlns:a16="http://schemas.microsoft.com/office/drawing/2014/main" id="{F289984C-9052-A9FB-8414-E25EBF4DCBE9}"/>
              </a:ext>
            </a:extLst>
          </p:cNvPr>
          <p:cNvSpPr txBox="1"/>
          <p:nvPr/>
        </p:nvSpPr>
        <p:spPr>
          <a:xfrm>
            <a:off x="8228334" y="5822518"/>
            <a:ext cx="2786468" cy="338554"/>
          </a:xfrm>
          <a:prstGeom prst="rect">
            <a:avLst/>
          </a:prstGeom>
          <a:noFill/>
        </p:spPr>
        <p:txBody>
          <a:bodyPr wrap="none" rtlCol="0">
            <a:spAutoFit/>
          </a:bodyPr>
          <a:lstStyle/>
          <a:p>
            <a:pPr algn="ctr"/>
            <a:r>
              <a:rPr lang="en-US" sz="1600" dirty="0"/>
              <a:t>Tracking the US Railway System</a:t>
            </a:r>
          </a:p>
        </p:txBody>
      </p:sp>
      <p:pic>
        <p:nvPicPr>
          <p:cNvPr id="7" name="Picture 6" descr="A computer screen with a picture of a jet engine&#10;&#10;Description automatically generated">
            <a:extLst>
              <a:ext uri="{FF2B5EF4-FFF2-40B4-BE49-F238E27FC236}">
                <a16:creationId xmlns:a16="http://schemas.microsoft.com/office/drawing/2014/main" id="{32D5A9E7-C32E-9F90-E459-681C40CD4F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6892" y="1042348"/>
            <a:ext cx="2220867" cy="1233503"/>
          </a:xfrm>
          <a:prstGeom prst="rect">
            <a:avLst/>
          </a:prstGeom>
        </p:spPr>
      </p:pic>
      <p:pic>
        <p:nvPicPr>
          <p:cNvPr id="15" name="Picture 14" descr="A person using a computer&#10;&#10;Description automatically generated">
            <a:extLst>
              <a:ext uri="{FF2B5EF4-FFF2-40B4-BE49-F238E27FC236}">
                <a16:creationId xmlns:a16="http://schemas.microsoft.com/office/drawing/2014/main" id="{7C1D08C9-D021-7FEB-F8A5-4202904398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3719" y="2666067"/>
            <a:ext cx="1916655" cy="1277770"/>
          </a:xfrm>
          <a:prstGeom prst="rect">
            <a:avLst/>
          </a:prstGeom>
        </p:spPr>
      </p:pic>
      <p:sp>
        <p:nvSpPr>
          <p:cNvPr id="6" name="Footer Placeholder 5">
            <a:extLst>
              <a:ext uri="{FF2B5EF4-FFF2-40B4-BE49-F238E27FC236}">
                <a16:creationId xmlns:a16="http://schemas.microsoft.com/office/drawing/2014/main" id="{94EA7312-FD87-7B06-559F-E1F414EC1C06}"/>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75995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32B0-3EBE-F847-229F-2ED1E47BA9D5}"/>
              </a:ext>
            </a:extLst>
          </p:cNvPr>
          <p:cNvSpPr>
            <a:spLocks noGrp="1"/>
          </p:cNvSpPr>
          <p:nvPr>
            <p:ph type="title"/>
          </p:nvPr>
        </p:nvSpPr>
        <p:spPr/>
        <p:txBody>
          <a:bodyPr/>
          <a:lstStyle/>
          <a:p>
            <a:r>
              <a:rPr lang="en-US" dirty="0"/>
              <a:t>Our Focus</a:t>
            </a:r>
          </a:p>
        </p:txBody>
      </p:sp>
      <p:sp>
        <p:nvSpPr>
          <p:cNvPr id="3" name="Content Placeholder 2">
            <a:extLst>
              <a:ext uri="{FF2B5EF4-FFF2-40B4-BE49-F238E27FC236}">
                <a16:creationId xmlns:a16="http://schemas.microsoft.com/office/drawing/2014/main" id="{A99D128A-2069-CE78-611C-79ED2A7607A2}"/>
              </a:ext>
            </a:extLst>
          </p:cNvPr>
          <p:cNvSpPr>
            <a:spLocks noGrp="1"/>
          </p:cNvSpPr>
          <p:nvPr>
            <p:ph idx="1"/>
          </p:nvPr>
        </p:nvSpPr>
        <p:spPr/>
        <p:txBody>
          <a:bodyPr/>
          <a:lstStyle/>
          <a:p>
            <a:pPr marL="0" indent="0">
              <a:buNone/>
            </a:pPr>
            <a:r>
              <a:rPr lang="en-US" sz="2800" dirty="0"/>
              <a:t>We are </a:t>
            </a:r>
            <a:r>
              <a:rPr lang="en-US" sz="2800" i="1" dirty="0"/>
              <a:t>not</a:t>
            </a:r>
            <a:r>
              <a:rPr lang="en-US" sz="2800" dirty="0"/>
              <a:t> developing digital twin models for PLM. Our goals are to:</a:t>
            </a:r>
            <a:br>
              <a:rPr lang="en-US" sz="2800" dirty="0"/>
            </a:br>
            <a:endParaRPr lang="en-US" sz="2800" dirty="0"/>
          </a:p>
          <a:p>
            <a:r>
              <a:rPr lang="en-US" sz="2800" dirty="0"/>
              <a:t>Use digital twins for real-time monitoring and simulation:</a:t>
            </a:r>
          </a:p>
          <a:p>
            <a:pPr lvl="1"/>
            <a:r>
              <a:rPr lang="en-US" sz="2600" dirty="0"/>
              <a:t>Per-device </a:t>
            </a:r>
            <a:r>
              <a:rPr lang="en-US" sz="2400" dirty="0"/>
              <a:t>streaming analytics </a:t>
            </a:r>
            <a:r>
              <a:rPr lang="en-US" sz="2600" dirty="0"/>
              <a:t>enriched with context</a:t>
            </a:r>
          </a:p>
          <a:p>
            <a:pPr lvl="1"/>
            <a:r>
              <a:rPr lang="en-US" sz="2600" dirty="0"/>
              <a:t>Simulation for predictive modeling and workload generation</a:t>
            </a:r>
          </a:p>
          <a:p>
            <a:r>
              <a:rPr lang="en-US" sz="2800" dirty="0"/>
              <a:t>Focus on large systems with many devices.</a:t>
            </a:r>
          </a:p>
          <a:p>
            <a:r>
              <a:rPr lang="en-US" sz="2800" dirty="0"/>
              <a:t>Develop open-source APIs to catalyze development using digital twins.</a:t>
            </a:r>
          </a:p>
          <a:p>
            <a:r>
              <a:rPr lang="en-US" sz="2800" dirty="0"/>
              <a:t>Leverage scalable, in-memory computing technology to:</a:t>
            </a:r>
          </a:p>
          <a:p>
            <a:pPr lvl="1"/>
            <a:r>
              <a:rPr lang="en-US" sz="2600" dirty="0"/>
              <a:t>Track/model thousands of devices.</a:t>
            </a:r>
          </a:p>
          <a:p>
            <a:pPr lvl="1"/>
            <a:r>
              <a:rPr lang="en-US" sz="2600" dirty="0"/>
              <a:t>Provide fast responses and scalable throughput.</a:t>
            </a:r>
          </a:p>
          <a:p>
            <a:r>
              <a:rPr lang="en-US" sz="2800" b="1" dirty="0"/>
              <a:t>Combining a software model and in-memory computing is the key.</a:t>
            </a:r>
          </a:p>
          <a:p>
            <a:pPr marL="0" indent="0">
              <a:buNone/>
            </a:pPr>
            <a:endParaRPr lang="en-US" sz="2800" dirty="0"/>
          </a:p>
        </p:txBody>
      </p:sp>
      <p:sp>
        <p:nvSpPr>
          <p:cNvPr id="5" name="Slide Number Placeholder 4">
            <a:extLst>
              <a:ext uri="{FF2B5EF4-FFF2-40B4-BE49-F238E27FC236}">
                <a16:creationId xmlns:a16="http://schemas.microsoft.com/office/drawing/2014/main" id="{5030D0B0-D16C-394C-B8D6-0AE9016A6C29}"/>
              </a:ext>
            </a:extLst>
          </p:cNvPr>
          <p:cNvSpPr>
            <a:spLocks noGrp="1"/>
          </p:cNvSpPr>
          <p:nvPr>
            <p:ph type="sldNum" sz="quarter" idx="12"/>
          </p:nvPr>
        </p:nvSpPr>
        <p:spPr/>
        <p:txBody>
          <a:bodyPr/>
          <a:lstStyle/>
          <a:p>
            <a:fld id="{BD188CD3-179C-4C76-AE3D-EBE7AE601F5E}" type="slidenum">
              <a:rPr lang="en-US" smtClean="0"/>
              <a:t>15</a:t>
            </a:fld>
            <a:endParaRPr lang="en-US" dirty="0"/>
          </a:p>
        </p:txBody>
      </p:sp>
      <p:sp>
        <p:nvSpPr>
          <p:cNvPr id="6" name="Footer Placeholder 4">
            <a:extLst>
              <a:ext uri="{FF2B5EF4-FFF2-40B4-BE49-F238E27FC236}">
                <a16:creationId xmlns:a16="http://schemas.microsoft.com/office/drawing/2014/main" id="{10C2ED63-E0AA-044F-4FFB-2D6298356F62}"/>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1719756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the united states with dots and lines&#10;&#10;Description automatically generated">
            <a:extLst>
              <a:ext uri="{FF2B5EF4-FFF2-40B4-BE49-F238E27FC236}">
                <a16:creationId xmlns:a16="http://schemas.microsoft.com/office/drawing/2014/main" id="{A8709148-5AA4-54B1-0C1F-79B0D28AF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058" y="1797268"/>
            <a:ext cx="7258368" cy="3506350"/>
          </a:xfrm>
          <a:prstGeom prst="rect">
            <a:avLst/>
          </a:prstGeom>
        </p:spPr>
      </p:pic>
      <p:sp>
        <p:nvSpPr>
          <p:cNvPr id="2" name="Title 1">
            <a:extLst>
              <a:ext uri="{FF2B5EF4-FFF2-40B4-BE49-F238E27FC236}">
                <a16:creationId xmlns:a16="http://schemas.microsoft.com/office/drawing/2014/main" id="{DFBB7C17-4704-48C2-BC0F-255BE0499003}"/>
              </a:ext>
            </a:extLst>
          </p:cNvPr>
          <p:cNvSpPr>
            <a:spLocks noGrp="1"/>
          </p:cNvSpPr>
          <p:nvPr>
            <p:ph type="title"/>
          </p:nvPr>
        </p:nvSpPr>
        <p:spPr/>
        <p:txBody>
          <a:bodyPr/>
          <a:lstStyle/>
          <a:p>
            <a:r>
              <a:rPr lang="en-US" dirty="0"/>
              <a:t>Digital Twins Enable Aggregate Analysis</a:t>
            </a:r>
          </a:p>
        </p:txBody>
      </p:sp>
      <p:sp>
        <p:nvSpPr>
          <p:cNvPr id="3" name="Content Placeholder 2">
            <a:extLst>
              <a:ext uri="{FF2B5EF4-FFF2-40B4-BE49-F238E27FC236}">
                <a16:creationId xmlns:a16="http://schemas.microsoft.com/office/drawing/2014/main" id="{15FBB8C5-4567-4D51-91E7-A0D0977DC612}"/>
              </a:ext>
            </a:extLst>
          </p:cNvPr>
          <p:cNvSpPr>
            <a:spLocks noGrp="1"/>
          </p:cNvSpPr>
          <p:nvPr>
            <p:ph idx="1"/>
          </p:nvPr>
        </p:nvSpPr>
        <p:spPr>
          <a:xfrm>
            <a:off x="294862" y="974910"/>
            <a:ext cx="8560904" cy="5286440"/>
          </a:xfrm>
        </p:spPr>
        <p:txBody>
          <a:bodyPr>
            <a:normAutofit/>
          </a:bodyPr>
          <a:lstStyle/>
          <a:p>
            <a:r>
              <a:rPr lang="en-US" b="1" dirty="0"/>
              <a:t>Simultaneously</a:t>
            </a:r>
            <a:r>
              <a:rPr lang="en-US" dirty="0"/>
              <a:t> analyzes the state of all digital twin instances to identify and visualize widespread trends in real time.</a:t>
            </a:r>
          </a:p>
          <a:p>
            <a:r>
              <a:rPr lang="en-US" dirty="0"/>
              <a:t>Boosts </a:t>
            </a:r>
            <a:r>
              <a:rPr lang="en-US" b="1" dirty="0"/>
              <a:t>situational awareness</a:t>
            </a:r>
            <a:r>
              <a:rPr lang="en-US" dirty="0"/>
              <a:t>.</a:t>
            </a:r>
          </a:p>
          <a:p>
            <a:r>
              <a:rPr lang="en-US" dirty="0"/>
              <a:t>Some examples:</a:t>
            </a:r>
          </a:p>
          <a:p>
            <a:pPr lvl="1"/>
            <a:r>
              <a:rPr lang="en-US" dirty="0"/>
              <a:t>Offer flash sale to individual </a:t>
            </a:r>
            <a:br>
              <a:rPr lang="en-US" dirty="0"/>
            </a:br>
            <a:r>
              <a:rPr lang="en-US" dirty="0"/>
              <a:t>online shoppers </a:t>
            </a:r>
            <a:r>
              <a:rPr lang="en-US" i="1" dirty="0"/>
              <a:t>and</a:t>
            </a:r>
            <a:r>
              <a:rPr lang="en-US" dirty="0"/>
              <a:t> tweak it </a:t>
            </a:r>
            <a:br>
              <a:rPr lang="en-US" dirty="0"/>
            </a:br>
            <a:r>
              <a:rPr lang="en-US" dirty="0"/>
              <a:t>in real time by tracking </a:t>
            </a:r>
            <a:br>
              <a:rPr lang="en-US" dirty="0"/>
            </a:br>
            <a:r>
              <a:rPr lang="en-US" dirty="0"/>
              <a:t>overall impact.</a:t>
            </a:r>
          </a:p>
          <a:p>
            <a:pPr lvl="1"/>
            <a:r>
              <a:rPr lang="en-US" dirty="0"/>
              <a:t>Monitor power stations </a:t>
            </a:r>
            <a:r>
              <a:rPr lang="en-US" i="1" dirty="0"/>
              <a:t>and</a:t>
            </a:r>
            <a:r>
              <a:rPr lang="en-US" dirty="0"/>
              <a:t> </a:t>
            </a:r>
            <a:br>
              <a:rPr lang="en-US" dirty="0"/>
            </a:br>
            <a:r>
              <a:rPr lang="en-US" dirty="0"/>
              <a:t>identify rolling blackout.</a:t>
            </a:r>
          </a:p>
          <a:p>
            <a:pPr lvl="1"/>
            <a:r>
              <a:rPr lang="en-US" dirty="0"/>
              <a:t>Track a rental car fleet </a:t>
            </a:r>
            <a:r>
              <a:rPr lang="en-US" i="1" dirty="0"/>
              <a:t>and</a:t>
            </a:r>
            <a:r>
              <a:rPr lang="en-US" dirty="0"/>
              <a:t> alert</a:t>
            </a:r>
            <a:br>
              <a:rPr lang="en-US" dirty="0"/>
            </a:br>
            <a:r>
              <a:rPr lang="en-US" dirty="0"/>
              <a:t>all drivers vehicles approaching </a:t>
            </a:r>
            <a:br>
              <a:rPr lang="en-US" dirty="0"/>
            </a:br>
            <a:r>
              <a:rPr lang="en-US" dirty="0"/>
              <a:t>an unplanned road closure.</a:t>
            </a:r>
          </a:p>
          <a:p>
            <a:pPr lvl="1"/>
            <a:r>
              <a:rPr lang="en-US" dirty="0"/>
              <a:t>Identify an emerging pattern of </a:t>
            </a:r>
            <a:br>
              <a:rPr lang="en-US" dirty="0"/>
            </a:br>
            <a:r>
              <a:rPr lang="en-US" dirty="0"/>
              <a:t>fraudulent wire transfers.</a:t>
            </a:r>
          </a:p>
        </p:txBody>
      </p:sp>
      <p:sp>
        <p:nvSpPr>
          <p:cNvPr id="4" name="Footer Placeholder 3">
            <a:extLst>
              <a:ext uri="{FF2B5EF4-FFF2-40B4-BE49-F238E27FC236}">
                <a16:creationId xmlns:a16="http://schemas.microsoft.com/office/drawing/2014/main" id="{7C4FC5A3-E91A-420E-8AF4-1FC856FE4B48}"/>
              </a:ext>
            </a:extLst>
          </p:cNvPr>
          <p:cNvSpPr>
            <a:spLocks noGrp="1"/>
          </p:cNvSpPr>
          <p:nvPr>
            <p:ph type="ftr" sz="quarter" idx="11"/>
          </p:nvPr>
        </p:nvSpPr>
        <p:spPr/>
        <p:txBody>
          <a:bodyPr/>
          <a:lstStyle/>
          <a:p>
            <a:r>
              <a:rPr lang="en-US" dirty="0"/>
              <a:t>© </a:t>
            </a:r>
            <a:r>
              <a:rPr lang="en-US" dirty="0" err="1"/>
              <a:t>ScaleOut</a:t>
            </a:r>
            <a:r>
              <a:rPr lang="en-US" dirty="0"/>
              <a:t> Software, Inc.</a:t>
            </a:r>
          </a:p>
        </p:txBody>
      </p:sp>
      <p:sp>
        <p:nvSpPr>
          <p:cNvPr id="5" name="Slide Number Placeholder 4">
            <a:extLst>
              <a:ext uri="{FF2B5EF4-FFF2-40B4-BE49-F238E27FC236}">
                <a16:creationId xmlns:a16="http://schemas.microsoft.com/office/drawing/2014/main" id="{7431A76C-1E2F-43C2-BC57-569AE9940C6D}"/>
              </a:ext>
            </a:extLst>
          </p:cNvPr>
          <p:cNvSpPr>
            <a:spLocks noGrp="1"/>
          </p:cNvSpPr>
          <p:nvPr>
            <p:ph type="sldNum" sz="quarter" idx="12"/>
          </p:nvPr>
        </p:nvSpPr>
        <p:spPr>
          <a:xfrm>
            <a:off x="9755909" y="6315140"/>
            <a:ext cx="2094143" cy="365125"/>
          </a:xfrm>
        </p:spPr>
        <p:txBody>
          <a:bodyPr/>
          <a:lstStyle/>
          <a:p>
            <a:fld id="{BD188CD3-179C-4C76-AE3D-EBE7AE601F5E}" type="slidenum">
              <a:rPr lang="en-US" smtClean="0"/>
              <a:t>16</a:t>
            </a:fld>
            <a:endParaRPr lang="en-US" dirty="0"/>
          </a:p>
        </p:txBody>
      </p:sp>
    </p:spTree>
    <p:extLst>
      <p:ext uri="{BB962C8B-B14F-4D97-AF65-F5344CB8AC3E}">
        <p14:creationId xmlns:p14="http://schemas.microsoft.com/office/powerpoint/2010/main" val="1301359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E4A40-4006-47B6-BBE4-E11F0AEAB8D5}"/>
              </a:ext>
            </a:extLst>
          </p:cNvPr>
          <p:cNvSpPr>
            <a:spLocks noGrp="1"/>
          </p:cNvSpPr>
          <p:nvPr>
            <p:ph type="title"/>
          </p:nvPr>
        </p:nvSpPr>
        <p:spPr/>
        <p:txBody>
          <a:bodyPr/>
          <a:lstStyle/>
          <a:p>
            <a:r>
              <a:rPr lang="en-US" dirty="0"/>
              <a:t>How Real-Time Aggregate Analysis Works</a:t>
            </a:r>
          </a:p>
        </p:txBody>
      </p:sp>
      <p:sp>
        <p:nvSpPr>
          <p:cNvPr id="3" name="Content Placeholder 2">
            <a:extLst>
              <a:ext uri="{FF2B5EF4-FFF2-40B4-BE49-F238E27FC236}">
                <a16:creationId xmlns:a16="http://schemas.microsoft.com/office/drawing/2014/main" id="{0A7BC1D8-A17F-42B0-B45F-05855EDF1F69}"/>
              </a:ext>
            </a:extLst>
          </p:cNvPr>
          <p:cNvSpPr>
            <a:spLocks noGrp="1"/>
          </p:cNvSpPr>
          <p:nvPr>
            <p:ph idx="1"/>
          </p:nvPr>
        </p:nvSpPr>
        <p:spPr>
          <a:xfrm>
            <a:off x="364435" y="1003761"/>
            <a:ext cx="11622518" cy="5148263"/>
          </a:xfrm>
        </p:spPr>
        <p:txBody>
          <a:bodyPr/>
          <a:lstStyle/>
          <a:p>
            <a:r>
              <a:rPr lang="en-US" dirty="0"/>
              <a:t>Aggregates and visualizes selected state information from all digital twins every 5-10 secs.</a:t>
            </a:r>
          </a:p>
          <a:p>
            <a:r>
              <a:rPr lang="en-US" dirty="0"/>
              <a:t>Boosts situational awareness:</a:t>
            </a:r>
          </a:p>
          <a:p>
            <a:pPr lvl="1"/>
            <a:r>
              <a:rPr lang="en-US" dirty="0"/>
              <a:t>Helps pinpoint multiple issues across data sources.</a:t>
            </a:r>
          </a:p>
          <a:p>
            <a:pPr lvl="1"/>
            <a:r>
              <a:rPr lang="en-US" dirty="0"/>
              <a:t>Enables fast creation of a strategic response.</a:t>
            </a:r>
          </a:p>
        </p:txBody>
      </p:sp>
      <p:sp>
        <p:nvSpPr>
          <p:cNvPr id="5" name="Slide Number Placeholder 4">
            <a:extLst>
              <a:ext uri="{FF2B5EF4-FFF2-40B4-BE49-F238E27FC236}">
                <a16:creationId xmlns:a16="http://schemas.microsoft.com/office/drawing/2014/main" id="{856B38D0-C349-4759-91BF-DFF4BBD124E5}"/>
              </a:ext>
            </a:extLst>
          </p:cNvPr>
          <p:cNvSpPr>
            <a:spLocks noGrp="1"/>
          </p:cNvSpPr>
          <p:nvPr>
            <p:ph type="sldNum" sz="quarter" idx="12"/>
          </p:nvPr>
        </p:nvSpPr>
        <p:spPr/>
        <p:txBody>
          <a:bodyPr/>
          <a:lstStyle/>
          <a:p>
            <a:fld id="{BD188CD3-179C-4C76-AE3D-EBE7AE601F5E}" type="slidenum">
              <a:rPr lang="en-US" smtClean="0"/>
              <a:t>17</a:t>
            </a:fld>
            <a:endParaRPr lang="en-US" dirty="0"/>
          </a:p>
        </p:txBody>
      </p:sp>
      <p:pic>
        <p:nvPicPr>
          <p:cNvPr id="6" name="Picture 5" descr="A screenshot of a video game&#10;&#10;Description automatically generated">
            <a:extLst>
              <a:ext uri="{FF2B5EF4-FFF2-40B4-BE49-F238E27FC236}">
                <a16:creationId xmlns:a16="http://schemas.microsoft.com/office/drawing/2014/main" id="{0A842513-255E-4E6C-8079-2D61C554C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39" y="2810146"/>
            <a:ext cx="5201086" cy="2846684"/>
          </a:xfrm>
          <a:prstGeom prst="rect">
            <a:avLst/>
          </a:prstGeom>
          <a:effectLst>
            <a:outerShdw blurRad="63500" sx="102000" sy="102000" algn="ctr" rotWithShape="0">
              <a:prstClr val="black">
                <a:alpha val="40000"/>
              </a:prstClr>
            </a:outerShdw>
          </a:effectLst>
        </p:spPr>
      </p:pic>
      <p:pic>
        <p:nvPicPr>
          <p:cNvPr id="7" name="Picture 4">
            <a:extLst>
              <a:ext uri="{FF2B5EF4-FFF2-40B4-BE49-F238E27FC236}">
                <a16:creationId xmlns:a16="http://schemas.microsoft.com/office/drawing/2014/main" id="{4D143D7F-7E98-43B9-8960-8ED4BCD76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8866" y="2810145"/>
            <a:ext cx="4928072" cy="290163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3DAB008-D5F7-4B0A-A0AA-CB5103FBD9B4}"/>
              </a:ext>
            </a:extLst>
          </p:cNvPr>
          <p:cNvSpPr txBox="1"/>
          <p:nvPr/>
        </p:nvSpPr>
        <p:spPr>
          <a:xfrm>
            <a:off x="1926864" y="5788525"/>
            <a:ext cx="1936364" cy="338554"/>
          </a:xfrm>
          <a:prstGeom prst="rect">
            <a:avLst/>
          </a:prstGeom>
          <a:noFill/>
        </p:spPr>
        <p:txBody>
          <a:bodyPr wrap="none" rtlCol="0">
            <a:spAutoFit/>
          </a:bodyPr>
          <a:lstStyle/>
          <a:p>
            <a:r>
              <a:rPr lang="en-US" sz="1600" b="1" dirty="0"/>
              <a:t>Example of a Widget</a:t>
            </a:r>
          </a:p>
        </p:txBody>
      </p:sp>
      <p:sp>
        <p:nvSpPr>
          <p:cNvPr id="9" name="TextBox 8">
            <a:extLst>
              <a:ext uri="{FF2B5EF4-FFF2-40B4-BE49-F238E27FC236}">
                <a16:creationId xmlns:a16="http://schemas.microsoft.com/office/drawing/2014/main" id="{B7F1C01F-0940-4730-8A64-839B1B81BFE7}"/>
              </a:ext>
            </a:extLst>
          </p:cNvPr>
          <p:cNvSpPr txBox="1"/>
          <p:nvPr/>
        </p:nvSpPr>
        <p:spPr>
          <a:xfrm>
            <a:off x="7127557" y="5779847"/>
            <a:ext cx="3690690" cy="338554"/>
          </a:xfrm>
          <a:prstGeom prst="rect">
            <a:avLst/>
          </a:prstGeom>
          <a:noFill/>
        </p:spPr>
        <p:txBody>
          <a:bodyPr wrap="none" rtlCol="0">
            <a:spAutoFit/>
          </a:bodyPr>
          <a:lstStyle/>
          <a:p>
            <a:pPr algn="ctr"/>
            <a:r>
              <a:rPr lang="en-US" sz="1600" b="1" dirty="0"/>
              <a:t>Example of Continuous Geospatial Query</a:t>
            </a:r>
          </a:p>
        </p:txBody>
      </p:sp>
      <p:sp>
        <p:nvSpPr>
          <p:cNvPr id="10" name="Footer Placeholder 4">
            <a:extLst>
              <a:ext uri="{FF2B5EF4-FFF2-40B4-BE49-F238E27FC236}">
                <a16:creationId xmlns:a16="http://schemas.microsoft.com/office/drawing/2014/main" id="{1F7550C5-2F1A-35CB-2207-E8C8F803F23A}"/>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347402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B590-9F8A-40B5-9F52-3127AE855681}"/>
              </a:ext>
            </a:extLst>
          </p:cNvPr>
          <p:cNvSpPr>
            <a:spLocks noGrp="1"/>
          </p:cNvSpPr>
          <p:nvPr>
            <p:ph type="title"/>
          </p:nvPr>
        </p:nvSpPr>
        <p:spPr/>
        <p:txBody>
          <a:bodyPr/>
          <a:lstStyle/>
          <a:p>
            <a:r>
              <a:rPr lang="en-US" dirty="0"/>
              <a:t>Example of Aggregate Analytics &amp; Query</a:t>
            </a:r>
          </a:p>
        </p:txBody>
      </p:sp>
      <p:sp>
        <p:nvSpPr>
          <p:cNvPr id="3" name="Content Placeholder 2">
            <a:extLst>
              <a:ext uri="{FF2B5EF4-FFF2-40B4-BE49-F238E27FC236}">
                <a16:creationId xmlns:a16="http://schemas.microsoft.com/office/drawing/2014/main" id="{FCA3AA43-9A20-494D-8554-582282C5B7C6}"/>
              </a:ext>
            </a:extLst>
          </p:cNvPr>
          <p:cNvSpPr>
            <a:spLocks noGrp="1"/>
          </p:cNvSpPr>
          <p:nvPr>
            <p:ph idx="1"/>
          </p:nvPr>
        </p:nvSpPr>
        <p:spPr>
          <a:xfrm>
            <a:off x="351183" y="1044421"/>
            <a:ext cx="5048953" cy="4959564"/>
          </a:xfrm>
        </p:spPr>
        <p:txBody>
          <a:bodyPr>
            <a:normAutofit/>
          </a:bodyPr>
          <a:lstStyle/>
          <a:p>
            <a:pPr marL="0" indent="0">
              <a:buNone/>
            </a:pPr>
            <a:r>
              <a:rPr lang="en-US" b="1" dirty="0"/>
              <a:t>Maximizes situational awareness for a logistics application:</a:t>
            </a:r>
          </a:p>
          <a:p>
            <a:r>
              <a:rPr lang="en-US" sz="2000" dirty="0"/>
              <a:t>Aggregate analytics combines key digital twin data in seconds.</a:t>
            </a:r>
          </a:p>
          <a:p>
            <a:pPr lvl="1"/>
            <a:r>
              <a:rPr lang="en-US" sz="1800" dirty="0"/>
              <a:t>Example: Determine largest shortfall in hospital supplies by region.</a:t>
            </a:r>
          </a:p>
          <a:p>
            <a:r>
              <a:rPr lang="en-US" sz="2000" dirty="0"/>
              <a:t>Widgets lets users visualize results.</a:t>
            </a:r>
          </a:p>
          <a:p>
            <a:pPr lvl="1"/>
            <a:r>
              <a:rPr lang="en-US" sz="1800" dirty="0"/>
              <a:t>Example: Show shortfall by region as a bar chart to alert on problem areas as they occur.</a:t>
            </a:r>
          </a:p>
          <a:p>
            <a:r>
              <a:rPr lang="en-US" sz="2000" dirty="0"/>
              <a:t>Users query digital twin data to identify issues and take action.</a:t>
            </a:r>
          </a:p>
          <a:p>
            <a:pPr lvl="1"/>
            <a:r>
              <a:rPr lang="en-US" sz="1800" dirty="0"/>
              <a:t>Example: Query digital twins to find specific hospitals with largest shortfall in affected regions.</a:t>
            </a:r>
          </a:p>
        </p:txBody>
      </p:sp>
      <p:sp>
        <p:nvSpPr>
          <p:cNvPr id="4" name="Footer Placeholder 3">
            <a:extLst>
              <a:ext uri="{FF2B5EF4-FFF2-40B4-BE49-F238E27FC236}">
                <a16:creationId xmlns:a16="http://schemas.microsoft.com/office/drawing/2014/main" id="{0468AE73-B7FA-4535-86F0-7960C30829E7}"/>
              </a:ext>
            </a:extLst>
          </p:cNvPr>
          <p:cNvSpPr>
            <a:spLocks noGrp="1"/>
          </p:cNvSpPr>
          <p:nvPr>
            <p:ph type="ftr" sz="quarter" idx="11"/>
          </p:nvPr>
        </p:nvSpPr>
        <p:spPr/>
        <p:txBody>
          <a:bodyPr/>
          <a:lstStyle/>
          <a:p>
            <a:r>
              <a:rPr lang="en-US" dirty="0"/>
              <a:t>© </a:t>
            </a:r>
            <a:r>
              <a:rPr lang="en-US" dirty="0" err="1"/>
              <a:t>ScaleOut</a:t>
            </a:r>
            <a:r>
              <a:rPr lang="en-US" dirty="0"/>
              <a:t> Software, Inc.</a:t>
            </a:r>
          </a:p>
        </p:txBody>
      </p:sp>
      <p:sp>
        <p:nvSpPr>
          <p:cNvPr id="5" name="Slide Number Placeholder 4">
            <a:extLst>
              <a:ext uri="{FF2B5EF4-FFF2-40B4-BE49-F238E27FC236}">
                <a16:creationId xmlns:a16="http://schemas.microsoft.com/office/drawing/2014/main" id="{9C202958-8643-4DD1-AEF1-FE72CEAA05F2}"/>
              </a:ext>
            </a:extLst>
          </p:cNvPr>
          <p:cNvSpPr>
            <a:spLocks noGrp="1"/>
          </p:cNvSpPr>
          <p:nvPr>
            <p:ph type="sldNum" sz="quarter" idx="12"/>
          </p:nvPr>
        </p:nvSpPr>
        <p:spPr/>
        <p:txBody>
          <a:bodyPr/>
          <a:lstStyle/>
          <a:p>
            <a:fld id="{BD188CD3-179C-4C76-AE3D-EBE7AE601F5E}" type="slidenum">
              <a:rPr lang="en-US" smtClean="0"/>
              <a:t>18</a:t>
            </a:fld>
            <a:endParaRPr lang="en-US"/>
          </a:p>
        </p:txBody>
      </p:sp>
      <p:pic>
        <p:nvPicPr>
          <p:cNvPr id="10" name="Picture 9" descr="A picture containing monitor&#10;&#10;Description automatically generated">
            <a:extLst>
              <a:ext uri="{FF2B5EF4-FFF2-40B4-BE49-F238E27FC236}">
                <a16:creationId xmlns:a16="http://schemas.microsoft.com/office/drawing/2014/main" id="{82996C30-7DF1-45FD-B210-F93175F3C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843" y="1533192"/>
            <a:ext cx="5594680" cy="3608569"/>
          </a:xfrm>
          <a:prstGeom prst="rect">
            <a:avLst/>
          </a:prstGeom>
        </p:spPr>
      </p:pic>
    </p:spTree>
    <p:extLst>
      <p:ext uri="{BB962C8B-B14F-4D97-AF65-F5344CB8AC3E}">
        <p14:creationId xmlns:p14="http://schemas.microsoft.com/office/powerpoint/2010/main" val="418033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2DEB-1903-483F-A52A-74FB0D5C3892}"/>
              </a:ext>
            </a:extLst>
          </p:cNvPr>
          <p:cNvSpPr>
            <a:spLocks noGrp="1"/>
          </p:cNvSpPr>
          <p:nvPr>
            <p:ph type="title"/>
          </p:nvPr>
        </p:nvSpPr>
        <p:spPr/>
        <p:txBody>
          <a:bodyPr/>
          <a:lstStyle/>
          <a:p>
            <a:r>
              <a:rPr lang="en-US" dirty="0"/>
              <a:t>Optional Machine Learning Adds Power</a:t>
            </a:r>
          </a:p>
        </p:txBody>
      </p:sp>
      <p:sp>
        <p:nvSpPr>
          <p:cNvPr id="3" name="Content Placeholder 2">
            <a:extLst>
              <a:ext uri="{FF2B5EF4-FFF2-40B4-BE49-F238E27FC236}">
                <a16:creationId xmlns:a16="http://schemas.microsoft.com/office/drawing/2014/main" id="{AE18D251-6224-4A04-9D36-DCA524349871}"/>
              </a:ext>
            </a:extLst>
          </p:cNvPr>
          <p:cNvSpPr>
            <a:spLocks noGrp="1"/>
          </p:cNvSpPr>
          <p:nvPr>
            <p:ph idx="1"/>
          </p:nvPr>
        </p:nvSpPr>
        <p:spPr/>
        <p:txBody>
          <a:bodyPr/>
          <a:lstStyle/>
          <a:p>
            <a:pPr marL="0" indent="0">
              <a:buNone/>
            </a:pPr>
            <a:r>
              <a:rPr lang="en-US" dirty="0"/>
              <a:t>Digital twins can run machine learning algorithms to analyze telemetry from data sources:</a:t>
            </a:r>
          </a:p>
          <a:p>
            <a:r>
              <a:rPr lang="en-US" dirty="0"/>
              <a:t>Performs spike, trend, and anomaly detection and send alerts with </a:t>
            </a:r>
            <a:r>
              <a:rPr lang="en-US" b="1" dirty="0"/>
              <a:t>no code required</a:t>
            </a:r>
            <a:r>
              <a:rPr lang="en-US" dirty="0"/>
              <a:t>.</a:t>
            </a:r>
          </a:p>
          <a:p>
            <a:r>
              <a:rPr lang="en-US" dirty="0"/>
              <a:t>Finds emerging issues in cases where ML has advantage over coding.</a:t>
            </a:r>
          </a:p>
          <a:p>
            <a:r>
              <a:rPr lang="en-US" dirty="0"/>
              <a:t>Runs separately for each data source in each real-time digital twin.</a:t>
            </a:r>
          </a:p>
        </p:txBody>
      </p:sp>
      <p:sp>
        <p:nvSpPr>
          <p:cNvPr id="5" name="Slide Number Placeholder 4">
            <a:extLst>
              <a:ext uri="{FF2B5EF4-FFF2-40B4-BE49-F238E27FC236}">
                <a16:creationId xmlns:a16="http://schemas.microsoft.com/office/drawing/2014/main" id="{76E9B608-7AFC-4C72-98D7-20DF419D39D9}"/>
              </a:ext>
            </a:extLst>
          </p:cNvPr>
          <p:cNvSpPr>
            <a:spLocks noGrp="1"/>
          </p:cNvSpPr>
          <p:nvPr>
            <p:ph type="sldNum" sz="quarter" idx="12"/>
          </p:nvPr>
        </p:nvSpPr>
        <p:spPr/>
        <p:txBody>
          <a:bodyPr/>
          <a:lstStyle/>
          <a:p>
            <a:fld id="{BD188CD3-179C-4C76-AE3D-EBE7AE601F5E}" type="slidenum">
              <a:rPr lang="en-US" smtClean="0"/>
              <a:t>19</a:t>
            </a:fld>
            <a:endParaRPr lang="en-US" dirty="0"/>
          </a:p>
        </p:txBody>
      </p:sp>
      <p:pic>
        <p:nvPicPr>
          <p:cNvPr id="11" name="Picture 10" descr="Graphical user interface, diagram, application&#10;&#10;Description automatically generated">
            <a:extLst>
              <a:ext uri="{FF2B5EF4-FFF2-40B4-BE49-F238E27FC236}">
                <a16:creationId xmlns:a16="http://schemas.microsoft.com/office/drawing/2014/main" id="{1D241510-DD8C-4F6C-8D2B-7999EB33B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611" y="3264590"/>
            <a:ext cx="7487241" cy="2999576"/>
          </a:xfrm>
          <a:prstGeom prst="rect">
            <a:avLst/>
          </a:prstGeom>
        </p:spPr>
      </p:pic>
      <p:sp>
        <p:nvSpPr>
          <p:cNvPr id="6" name="Footer Placeholder 4">
            <a:extLst>
              <a:ext uri="{FF2B5EF4-FFF2-40B4-BE49-F238E27FC236}">
                <a16:creationId xmlns:a16="http://schemas.microsoft.com/office/drawing/2014/main" id="{7F23509F-B042-7903-6F53-79AA9BDAAEF2}"/>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140702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Workshop Agenda</a:t>
            </a:r>
          </a:p>
        </p:txBody>
      </p:sp>
      <p:sp>
        <p:nvSpPr>
          <p:cNvPr id="3" name="Marcador de contenido 2"/>
          <p:cNvSpPr>
            <a:spLocks noGrp="1"/>
          </p:cNvSpPr>
          <p:nvPr>
            <p:ph idx="1"/>
          </p:nvPr>
        </p:nvSpPr>
        <p:spPr>
          <a:xfrm>
            <a:off x="838200" y="1027160"/>
            <a:ext cx="10515600" cy="5137896"/>
          </a:xfrm>
          <a:effectLst/>
        </p:spPr>
        <p:txBody>
          <a:bodyPr>
            <a:normAutofit fontScale="85000" lnSpcReduction="20000"/>
          </a:bodyPr>
          <a:lstStyle/>
          <a:p>
            <a:pPr marL="342900" indent="-342900">
              <a:spcBef>
                <a:spcPts val="1200"/>
              </a:spcBef>
              <a:buFont typeface="Arial" panose="020B0604020202020204" pitchFamily="34" charset="0"/>
              <a:buChar char="•"/>
            </a:pPr>
            <a:r>
              <a:rPr lang="es-ES_tradnl" sz="2000" b="1" dirty="0" err="1"/>
              <a:t>Session</a:t>
            </a:r>
            <a:r>
              <a:rPr lang="es-ES_tradnl" sz="2000" b="1" dirty="0"/>
              <a:t> 1</a:t>
            </a:r>
            <a:r>
              <a:rPr lang="es-ES_tradnl" sz="2000" dirty="0"/>
              <a:t>: </a:t>
            </a:r>
            <a:r>
              <a:rPr lang="es-ES_tradnl" sz="2000" dirty="0" err="1"/>
              <a:t>Technical</a:t>
            </a:r>
            <a:r>
              <a:rPr lang="es-ES_tradnl" sz="2000" dirty="0"/>
              <a:t> </a:t>
            </a:r>
            <a:r>
              <a:rPr lang="es-ES_tradnl" sz="2000" dirty="0" err="1"/>
              <a:t>Overview</a:t>
            </a:r>
            <a:r>
              <a:rPr lang="es-ES_tradnl" sz="2000" dirty="0"/>
              <a:t> (45-60 minutes)</a:t>
            </a:r>
          </a:p>
          <a:p>
            <a:pPr marL="800100" lvl="1" indent="-342900">
              <a:spcBef>
                <a:spcPts val="1200"/>
              </a:spcBef>
            </a:pPr>
            <a:r>
              <a:rPr lang="es-ES_tradnl" sz="1800" dirty="0" err="1"/>
              <a:t>Using</a:t>
            </a:r>
            <a:r>
              <a:rPr lang="es-ES_tradnl" sz="1800" dirty="0"/>
              <a:t> Digital </a:t>
            </a:r>
            <a:r>
              <a:rPr lang="es-ES_tradnl" sz="1800" dirty="0" err="1"/>
              <a:t>Twins</a:t>
            </a:r>
            <a:r>
              <a:rPr lang="es-ES_tradnl" sz="1800" dirty="0"/>
              <a:t> </a:t>
            </a:r>
            <a:r>
              <a:rPr lang="es-ES_tradnl" sz="1800" dirty="0" err="1"/>
              <a:t>for</a:t>
            </a:r>
            <a:r>
              <a:rPr lang="es-ES_tradnl" sz="1800" dirty="0"/>
              <a:t> Real-Time </a:t>
            </a:r>
            <a:r>
              <a:rPr lang="es-ES_tradnl" sz="1800" dirty="0" err="1"/>
              <a:t>Monitoring</a:t>
            </a:r>
            <a:r>
              <a:rPr lang="es-ES_tradnl" sz="1800" dirty="0"/>
              <a:t> and Predictive </a:t>
            </a:r>
            <a:r>
              <a:rPr lang="es-ES_tradnl" sz="1800" dirty="0" err="1"/>
              <a:t>Modeling</a:t>
            </a:r>
            <a:r>
              <a:rPr lang="es-ES_tradnl" sz="1800" dirty="0"/>
              <a:t>; Video</a:t>
            </a:r>
          </a:p>
          <a:p>
            <a:pPr marL="800100" lvl="1" indent="-342900">
              <a:spcBef>
                <a:spcPts val="1200"/>
              </a:spcBef>
            </a:pPr>
            <a:r>
              <a:rPr lang="es-ES_tradnl" sz="1800" dirty="0"/>
              <a:t>Software </a:t>
            </a:r>
            <a:r>
              <a:rPr lang="es-ES_tradnl" sz="1800" dirty="0" err="1"/>
              <a:t>Model</a:t>
            </a:r>
            <a:r>
              <a:rPr lang="es-ES_tradnl" sz="1800" dirty="0"/>
              <a:t> and </a:t>
            </a:r>
            <a:r>
              <a:rPr lang="es-ES_tradnl" sz="1800" dirty="0" err="1"/>
              <a:t>APIs</a:t>
            </a:r>
            <a:endParaRPr lang="es-ES_tradnl" sz="1800" dirty="0"/>
          </a:p>
          <a:p>
            <a:pPr marL="800100" lvl="1" indent="-342900">
              <a:spcBef>
                <a:spcPts val="1200"/>
              </a:spcBef>
            </a:pPr>
            <a:r>
              <a:rPr lang="es-ES_tradnl" sz="1800" dirty="0"/>
              <a:t>Demo </a:t>
            </a:r>
            <a:r>
              <a:rPr lang="es-ES_tradnl" sz="1800" dirty="0" err="1"/>
              <a:t>of</a:t>
            </a:r>
            <a:r>
              <a:rPr lang="es-ES_tradnl" sz="1800" dirty="0"/>
              <a:t> </a:t>
            </a:r>
            <a:r>
              <a:rPr lang="es-ES_tradnl" sz="1800" dirty="0" err="1"/>
              <a:t>Aggregate</a:t>
            </a:r>
            <a:r>
              <a:rPr lang="es-ES_tradnl" sz="1800" dirty="0"/>
              <a:t> </a:t>
            </a:r>
            <a:r>
              <a:rPr lang="es-ES_tradnl" sz="1800" dirty="0" err="1"/>
              <a:t>Analytics</a:t>
            </a:r>
            <a:endParaRPr lang="es-ES_tradnl" sz="1800" dirty="0"/>
          </a:p>
          <a:p>
            <a:pPr marL="342900" indent="-342900">
              <a:spcBef>
                <a:spcPts val="1200"/>
              </a:spcBef>
            </a:pPr>
            <a:r>
              <a:rPr lang="es-ES_tradnl" sz="2000" dirty="0"/>
              <a:t>Break (5 minutes)</a:t>
            </a:r>
          </a:p>
          <a:p>
            <a:pPr marL="342900" indent="-342900">
              <a:spcBef>
                <a:spcPts val="1200"/>
              </a:spcBef>
            </a:pPr>
            <a:r>
              <a:rPr lang="es-ES_tradnl" sz="2000" b="1" dirty="0" err="1"/>
              <a:t>Session</a:t>
            </a:r>
            <a:r>
              <a:rPr lang="es-ES_tradnl" sz="2000" b="1" dirty="0"/>
              <a:t> 2</a:t>
            </a:r>
            <a:r>
              <a:rPr lang="es-ES_tradnl" sz="2000" dirty="0"/>
              <a:t>: </a:t>
            </a:r>
            <a:r>
              <a:rPr lang="es-ES_tradnl" sz="2000" dirty="0" err="1"/>
              <a:t>How</a:t>
            </a:r>
            <a:r>
              <a:rPr lang="es-ES_tradnl" sz="2000" dirty="0"/>
              <a:t> </a:t>
            </a:r>
            <a:r>
              <a:rPr lang="es-ES_tradnl" sz="2000" dirty="0" err="1"/>
              <a:t>to</a:t>
            </a:r>
            <a:r>
              <a:rPr lang="es-ES_tradnl" sz="2000" dirty="0"/>
              <a:t> </a:t>
            </a:r>
            <a:r>
              <a:rPr lang="es-ES_tradnl" sz="2000" dirty="0" err="1"/>
              <a:t>Build</a:t>
            </a:r>
            <a:r>
              <a:rPr lang="es-ES_tradnl" sz="2000" dirty="0"/>
              <a:t> and Test a Simple Digital Twin </a:t>
            </a:r>
            <a:r>
              <a:rPr lang="es-ES_tradnl" sz="2000" dirty="0" err="1"/>
              <a:t>Model</a:t>
            </a:r>
            <a:r>
              <a:rPr lang="es-ES_tradnl" sz="2000" dirty="0"/>
              <a:t> (45-60 min)</a:t>
            </a:r>
          </a:p>
          <a:p>
            <a:pPr marL="800100" lvl="1" indent="-342900">
              <a:spcBef>
                <a:spcPts val="1200"/>
              </a:spcBef>
            </a:pPr>
            <a:r>
              <a:rPr lang="es-ES_tradnl" sz="1800" dirty="0" err="1"/>
              <a:t>Download</a:t>
            </a:r>
            <a:r>
              <a:rPr lang="es-ES_tradnl" sz="1800" dirty="0"/>
              <a:t> </a:t>
            </a:r>
            <a:r>
              <a:rPr lang="es-ES_tradnl" sz="1800" dirty="0" err="1"/>
              <a:t>the</a:t>
            </a:r>
            <a:r>
              <a:rPr lang="es-ES_tradnl" sz="1800" dirty="0"/>
              <a:t> API </a:t>
            </a:r>
            <a:r>
              <a:rPr lang="es-ES_tradnl" sz="1800" dirty="0" err="1"/>
              <a:t>Libraries</a:t>
            </a:r>
            <a:r>
              <a:rPr lang="es-ES_tradnl" sz="1800" dirty="0"/>
              <a:t> and </a:t>
            </a:r>
            <a:r>
              <a:rPr lang="es-ES_tradnl" sz="1800" dirty="0" err="1"/>
              <a:t>Workbench</a:t>
            </a:r>
            <a:r>
              <a:rPr lang="es-ES_tradnl" sz="1800" dirty="0"/>
              <a:t>.</a:t>
            </a:r>
          </a:p>
          <a:p>
            <a:pPr marL="800100" lvl="1" indent="-342900">
              <a:spcBef>
                <a:spcPts val="1200"/>
              </a:spcBef>
            </a:pPr>
            <a:r>
              <a:rPr lang="es-ES_tradnl" sz="1800" dirty="0"/>
              <a:t>Tour </a:t>
            </a:r>
            <a:r>
              <a:rPr lang="es-ES_tradnl" sz="1800" dirty="0" err="1"/>
              <a:t>of</a:t>
            </a:r>
            <a:r>
              <a:rPr lang="es-ES_tradnl" sz="1800" dirty="0"/>
              <a:t> </a:t>
            </a:r>
            <a:r>
              <a:rPr lang="es-ES_tradnl" sz="1800" dirty="0" err="1"/>
              <a:t>the</a:t>
            </a:r>
            <a:r>
              <a:rPr lang="es-ES_tradnl" sz="1800" dirty="0"/>
              <a:t> </a:t>
            </a:r>
            <a:r>
              <a:rPr lang="es-ES_tradnl" sz="1800" dirty="0" err="1"/>
              <a:t>APIs</a:t>
            </a:r>
            <a:endParaRPr lang="es-ES_tradnl" sz="1800" dirty="0"/>
          </a:p>
          <a:p>
            <a:pPr marL="800100" lvl="1" indent="-342900">
              <a:spcBef>
                <a:spcPts val="1200"/>
              </a:spcBef>
            </a:pPr>
            <a:r>
              <a:rPr lang="es-ES_tradnl" sz="1800" dirty="0" err="1"/>
              <a:t>Design</a:t>
            </a:r>
            <a:r>
              <a:rPr lang="es-ES_tradnl" sz="1800" dirty="0"/>
              <a:t>, </a:t>
            </a:r>
            <a:r>
              <a:rPr lang="es-ES_tradnl" sz="1800" dirty="0" err="1"/>
              <a:t>Build</a:t>
            </a:r>
            <a:r>
              <a:rPr lang="es-ES_tradnl" sz="1800" dirty="0"/>
              <a:t> and Test a Digital Twin </a:t>
            </a:r>
            <a:r>
              <a:rPr lang="es-ES_tradnl" sz="1800" dirty="0" err="1"/>
              <a:t>Model</a:t>
            </a:r>
            <a:r>
              <a:rPr lang="es-ES_tradnl" sz="1800" dirty="0"/>
              <a:t> </a:t>
            </a:r>
            <a:r>
              <a:rPr lang="es-ES_tradnl" sz="1800" dirty="0" err="1"/>
              <a:t>for</a:t>
            </a:r>
            <a:r>
              <a:rPr lang="es-ES_tradnl" sz="1800" dirty="0"/>
              <a:t> a Gas Sensor.</a:t>
            </a:r>
          </a:p>
          <a:p>
            <a:pPr marL="800100" lvl="1" indent="-342900">
              <a:spcBef>
                <a:spcPts val="1200"/>
              </a:spcBef>
            </a:pPr>
            <a:r>
              <a:rPr lang="es-ES_tradnl" sz="1800" dirty="0"/>
              <a:t>Demo </a:t>
            </a:r>
            <a:r>
              <a:rPr lang="es-ES_tradnl" sz="1800" dirty="0" err="1"/>
              <a:t>of</a:t>
            </a:r>
            <a:r>
              <a:rPr lang="es-ES_tradnl" sz="1800" dirty="0"/>
              <a:t> a </a:t>
            </a:r>
            <a:r>
              <a:rPr lang="es-ES_tradnl" sz="1800" dirty="0" err="1"/>
              <a:t>Wind</a:t>
            </a:r>
            <a:r>
              <a:rPr lang="es-ES_tradnl" sz="1800" dirty="0"/>
              <a:t> Turbine </a:t>
            </a:r>
            <a:r>
              <a:rPr lang="es-ES_tradnl" sz="1800" dirty="0" err="1"/>
              <a:t>Model</a:t>
            </a:r>
            <a:r>
              <a:rPr lang="es-ES_tradnl" sz="1800" dirty="0"/>
              <a:t> </a:t>
            </a:r>
            <a:r>
              <a:rPr lang="es-ES_tradnl" sz="1800" dirty="0" err="1"/>
              <a:t>Connected</a:t>
            </a:r>
            <a:r>
              <a:rPr lang="es-ES_tradnl" sz="1800" dirty="0"/>
              <a:t> </a:t>
            </a:r>
            <a:r>
              <a:rPr lang="es-ES_tradnl" sz="1800" dirty="0" err="1"/>
              <a:t>to</a:t>
            </a:r>
            <a:r>
              <a:rPr lang="es-ES_tradnl" sz="1800" dirty="0"/>
              <a:t> Live Data </a:t>
            </a:r>
            <a:r>
              <a:rPr lang="es-ES_tradnl" sz="1800" dirty="0" err="1"/>
              <a:t>Sources</a:t>
            </a:r>
            <a:endParaRPr lang="es-ES_tradnl" sz="1800" dirty="0"/>
          </a:p>
          <a:p>
            <a:pPr marL="342900" indent="-342900">
              <a:spcBef>
                <a:spcPts val="1200"/>
              </a:spcBef>
            </a:pPr>
            <a:r>
              <a:rPr lang="es-ES_tradnl" sz="2000" dirty="0"/>
              <a:t>Break (5 minutes)</a:t>
            </a:r>
          </a:p>
          <a:p>
            <a:pPr marL="342900" indent="-342900">
              <a:spcBef>
                <a:spcPts val="1200"/>
              </a:spcBef>
            </a:pPr>
            <a:r>
              <a:rPr lang="es-ES_tradnl" sz="2000" b="1" dirty="0" err="1"/>
              <a:t>Session</a:t>
            </a:r>
            <a:r>
              <a:rPr lang="es-ES_tradnl" sz="2000" b="1" dirty="0"/>
              <a:t> 3</a:t>
            </a:r>
            <a:r>
              <a:rPr lang="es-ES_tradnl" sz="2000" dirty="0"/>
              <a:t>: </a:t>
            </a:r>
            <a:r>
              <a:rPr lang="es-ES_tradnl" sz="2000" dirty="0" err="1"/>
              <a:t>Using</a:t>
            </a:r>
            <a:r>
              <a:rPr lang="es-ES_tradnl" sz="2000" dirty="0"/>
              <a:t> </a:t>
            </a:r>
            <a:r>
              <a:rPr lang="es-ES_tradnl" sz="2000" dirty="0" err="1"/>
              <a:t>Simulation</a:t>
            </a:r>
            <a:r>
              <a:rPr lang="es-ES_tradnl" sz="2000" dirty="0"/>
              <a:t> and </a:t>
            </a:r>
            <a:r>
              <a:rPr lang="es-ES_tradnl" sz="2000" dirty="0" err="1"/>
              <a:t>Aggregate</a:t>
            </a:r>
            <a:r>
              <a:rPr lang="es-ES_tradnl" sz="2000" dirty="0"/>
              <a:t> </a:t>
            </a:r>
            <a:r>
              <a:rPr lang="es-ES_tradnl" sz="2000" dirty="0" err="1"/>
              <a:t>Analytics</a:t>
            </a:r>
            <a:r>
              <a:rPr lang="es-ES_tradnl" sz="2000" dirty="0"/>
              <a:t> (45-60 min)</a:t>
            </a:r>
          </a:p>
          <a:p>
            <a:pPr marL="800100" lvl="1" indent="-342900">
              <a:spcBef>
                <a:spcPts val="1200"/>
              </a:spcBef>
            </a:pPr>
            <a:r>
              <a:rPr lang="es-ES_tradnl" sz="1800" dirty="0"/>
              <a:t>Tour </a:t>
            </a:r>
            <a:r>
              <a:rPr lang="es-ES_tradnl" sz="1800" dirty="0" err="1"/>
              <a:t>of</a:t>
            </a:r>
            <a:r>
              <a:rPr lang="es-ES_tradnl" sz="1800" dirty="0"/>
              <a:t> </a:t>
            </a:r>
            <a:r>
              <a:rPr lang="es-ES_tradnl" sz="1800" dirty="0" err="1"/>
              <a:t>the</a:t>
            </a:r>
            <a:r>
              <a:rPr lang="es-ES_tradnl" sz="1800" dirty="0"/>
              <a:t> ScaleOut Digital </a:t>
            </a:r>
            <a:r>
              <a:rPr lang="es-ES_tradnl" sz="1800" dirty="0" err="1"/>
              <a:t>Twins</a:t>
            </a:r>
            <a:r>
              <a:rPr lang="es-ES_tradnl" sz="1800" dirty="0"/>
              <a:t> UI; Video</a:t>
            </a:r>
          </a:p>
          <a:p>
            <a:pPr marL="800100" lvl="1" indent="-342900">
              <a:spcBef>
                <a:spcPts val="1200"/>
              </a:spcBef>
            </a:pPr>
            <a:r>
              <a:rPr lang="es-ES_tradnl" sz="1800" dirty="0" err="1"/>
              <a:t>Download</a:t>
            </a:r>
            <a:r>
              <a:rPr lang="es-ES_tradnl" sz="1800" dirty="0"/>
              <a:t> and </a:t>
            </a:r>
            <a:r>
              <a:rPr lang="es-ES_tradnl" sz="1800" dirty="0" err="1"/>
              <a:t>Install</a:t>
            </a:r>
            <a:r>
              <a:rPr lang="es-ES_tradnl" sz="1800" dirty="0"/>
              <a:t> </a:t>
            </a:r>
            <a:r>
              <a:rPr lang="es-ES_tradnl" sz="1800" dirty="0" err="1"/>
              <a:t>the</a:t>
            </a:r>
            <a:r>
              <a:rPr lang="es-ES_tradnl" sz="1800" dirty="0"/>
              <a:t> ScaleOut Digital </a:t>
            </a:r>
            <a:r>
              <a:rPr lang="es-ES_tradnl" sz="1800" dirty="0" err="1"/>
              <a:t>Twins</a:t>
            </a:r>
            <a:r>
              <a:rPr lang="es-ES_tradnl" sz="1800" dirty="0"/>
              <a:t> </a:t>
            </a:r>
            <a:r>
              <a:rPr lang="es-ES_tradnl" sz="1800" dirty="0" err="1"/>
              <a:t>Evaluation</a:t>
            </a:r>
            <a:r>
              <a:rPr lang="es-ES_tradnl" sz="1800" dirty="0"/>
              <a:t> </a:t>
            </a:r>
            <a:r>
              <a:rPr lang="es-ES_tradnl" sz="1800" dirty="0" err="1"/>
              <a:t>Package</a:t>
            </a:r>
            <a:r>
              <a:rPr lang="es-ES_tradnl" sz="1800" dirty="0"/>
              <a:t>.</a:t>
            </a:r>
          </a:p>
          <a:p>
            <a:pPr marL="800100" lvl="1" indent="-342900">
              <a:spcBef>
                <a:spcPts val="1200"/>
              </a:spcBef>
            </a:pPr>
            <a:r>
              <a:rPr lang="es-ES_tradnl" sz="1800" dirty="0"/>
              <a:t>Run </a:t>
            </a:r>
            <a:r>
              <a:rPr lang="es-ES_tradnl" sz="1800" dirty="0" err="1"/>
              <a:t>Our</a:t>
            </a:r>
            <a:r>
              <a:rPr lang="es-ES_tradnl" sz="1800" dirty="0"/>
              <a:t> Gas Sensor </a:t>
            </a:r>
            <a:r>
              <a:rPr lang="es-ES_tradnl" sz="1800" dirty="0" err="1"/>
              <a:t>Model</a:t>
            </a:r>
            <a:r>
              <a:rPr lang="es-ES_tradnl" sz="1800" dirty="0"/>
              <a:t> at </a:t>
            </a:r>
            <a:r>
              <a:rPr lang="es-ES_tradnl" sz="1800" dirty="0" err="1"/>
              <a:t>Scale</a:t>
            </a:r>
            <a:r>
              <a:rPr lang="es-ES_tradnl" sz="1800" dirty="0"/>
              <a:t> in </a:t>
            </a:r>
            <a:r>
              <a:rPr lang="es-ES_tradnl" sz="1800" dirty="0" err="1"/>
              <a:t>Simulation</a:t>
            </a:r>
            <a:r>
              <a:rPr lang="es-ES_tradnl" sz="1800" dirty="0"/>
              <a:t> and </a:t>
            </a:r>
            <a:r>
              <a:rPr lang="es-ES_tradnl" sz="1800" dirty="0" err="1"/>
              <a:t>Analyze</a:t>
            </a:r>
            <a:r>
              <a:rPr lang="es-ES_tradnl" sz="1800" dirty="0"/>
              <a:t> </a:t>
            </a:r>
            <a:r>
              <a:rPr lang="es-ES_tradnl" sz="1800" dirty="0" err="1"/>
              <a:t>Its</a:t>
            </a:r>
            <a:r>
              <a:rPr lang="es-ES_tradnl" sz="1800" dirty="0"/>
              <a:t> </a:t>
            </a:r>
            <a:r>
              <a:rPr lang="es-ES_tradnl" sz="1800" dirty="0" err="1"/>
              <a:t>Behavior</a:t>
            </a:r>
            <a:r>
              <a:rPr lang="es-ES_tradnl" sz="1800" dirty="0"/>
              <a:t> </a:t>
            </a:r>
            <a:r>
              <a:rPr lang="es-ES_tradnl" sz="1800" dirty="0" err="1"/>
              <a:t>with</a:t>
            </a:r>
            <a:r>
              <a:rPr lang="es-ES_tradnl" sz="1800" dirty="0"/>
              <a:t> </a:t>
            </a:r>
            <a:r>
              <a:rPr lang="es-ES_tradnl" sz="1800" dirty="0" err="1"/>
              <a:t>Aggregate</a:t>
            </a:r>
            <a:r>
              <a:rPr lang="es-ES_tradnl" sz="1800" dirty="0"/>
              <a:t> </a:t>
            </a:r>
            <a:r>
              <a:rPr lang="es-ES_tradnl" sz="1800" dirty="0" err="1"/>
              <a:t>Analytics</a:t>
            </a:r>
            <a:endParaRPr lang="es-ES_tradnl" sz="1800" dirty="0"/>
          </a:p>
          <a:p>
            <a:pPr marL="342900" indent="-342900">
              <a:spcBef>
                <a:spcPts val="1200"/>
              </a:spcBef>
            </a:pPr>
            <a:r>
              <a:rPr lang="es-ES_tradnl" sz="2000" b="1" dirty="0" err="1"/>
              <a:t>Wrap</a:t>
            </a:r>
            <a:r>
              <a:rPr lang="es-ES_tradnl" sz="2000" b="1" dirty="0"/>
              <a:t>-Up</a:t>
            </a:r>
            <a:r>
              <a:rPr lang="es-ES_tradnl" sz="2000" dirty="0"/>
              <a:t> (5 min)</a:t>
            </a:r>
          </a:p>
        </p:txBody>
      </p:sp>
      <p:sp>
        <p:nvSpPr>
          <p:cNvPr id="4" name="Footer Placeholder 3">
            <a:extLst>
              <a:ext uri="{FF2B5EF4-FFF2-40B4-BE49-F238E27FC236}">
                <a16:creationId xmlns:a16="http://schemas.microsoft.com/office/drawing/2014/main" id="{517783A0-7656-47A2-91D2-B8A5A05AF0E7}"/>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2437799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2DEB-1903-483F-A52A-74FB0D5C3892}"/>
              </a:ext>
            </a:extLst>
          </p:cNvPr>
          <p:cNvSpPr>
            <a:spLocks noGrp="1"/>
          </p:cNvSpPr>
          <p:nvPr>
            <p:ph type="title"/>
          </p:nvPr>
        </p:nvSpPr>
        <p:spPr/>
        <p:txBody>
          <a:bodyPr/>
          <a:lstStyle/>
          <a:p>
            <a:r>
              <a:rPr lang="en-US" dirty="0"/>
              <a:t>Machine Learning Capabilities</a:t>
            </a:r>
          </a:p>
        </p:txBody>
      </p:sp>
      <p:sp>
        <p:nvSpPr>
          <p:cNvPr id="3" name="Content Placeholder 2">
            <a:extLst>
              <a:ext uri="{FF2B5EF4-FFF2-40B4-BE49-F238E27FC236}">
                <a16:creationId xmlns:a16="http://schemas.microsoft.com/office/drawing/2014/main" id="{AE18D251-6224-4A04-9D36-DCA524349871}"/>
              </a:ext>
            </a:extLst>
          </p:cNvPr>
          <p:cNvSpPr>
            <a:spLocks noGrp="1"/>
          </p:cNvSpPr>
          <p:nvPr>
            <p:ph idx="1"/>
          </p:nvPr>
        </p:nvSpPr>
        <p:spPr>
          <a:xfrm>
            <a:off x="364437" y="995144"/>
            <a:ext cx="10516086" cy="5148263"/>
          </a:xfrm>
        </p:spPr>
        <p:txBody>
          <a:bodyPr/>
          <a:lstStyle/>
          <a:p>
            <a:pPr marL="0" indent="0">
              <a:buNone/>
            </a:pPr>
            <a:r>
              <a:rPr lang="en-US" dirty="0"/>
              <a:t>Examples of ML include spike, trend, and multi-parameter anomaly detection:</a:t>
            </a:r>
          </a:p>
        </p:txBody>
      </p:sp>
      <p:sp>
        <p:nvSpPr>
          <p:cNvPr id="5" name="Slide Number Placeholder 4">
            <a:extLst>
              <a:ext uri="{FF2B5EF4-FFF2-40B4-BE49-F238E27FC236}">
                <a16:creationId xmlns:a16="http://schemas.microsoft.com/office/drawing/2014/main" id="{76E9B608-7AFC-4C72-98D7-20DF419D39D9}"/>
              </a:ext>
            </a:extLst>
          </p:cNvPr>
          <p:cNvSpPr>
            <a:spLocks noGrp="1"/>
          </p:cNvSpPr>
          <p:nvPr>
            <p:ph type="sldNum" sz="quarter" idx="12"/>
          </p:nvPr>
        </p:nvSpPr>
        <p:spPr/>
        <p:txBody>
          <a:bodyPr/>
          <a:lstStyle/>
          <a:p>
            <a:fld id="{BD188CD3-179C-4C76-AE3D-EBE7AE601F5E}" type="slidenum">
              <a:rPr lang="en-US" smtClean="0"/>
              <a:t>20</a:t>
            </a:fld>
            <a:endParaRPr lang="en-US" dirty="0"/>
          </a:p>
        </p:txBody>
      </p:sp>
      <p:pic>
        <p:nvPicPr>
          <p:cNvPr id="7" name="Picture 6" descr="Diagram&#10;&#10;Description automatically generated">
            <a:extLst>
              <a:ext uri="{FF2B5EF4-FFF2-40B4-BE49-F238E27FC236}">
                <a16:creationId xmlns:a16="http://schemas.microsoft.com/office/drawing/2014/main" id="{B9D7AEA9-E086-4080-A7F6-15A7E67F78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823" y="2077323"/>
            <a:ext cx="5152272" cy="3194408"/>
          </a:xfrm>
          <a:prstGeom prst="rect">
            <a:avLst/>
          </a:prstGeom>
        </p:spPr>
      </p:pic>
      <p:pic>
        <p:nvPicPr>
          <p:cNvPr id="9" name="Picture 8" descr="Diagram&#10;&#10;Description automatically generated">
            <a:extLst>
              <a:ext uri="{FF2B5EF4-FFF2-40B4-BE49-F238E27FC236}">
                <a16:creationId xmlns:a16="http://schemas.microsoft.com/office/drawing/2014/main" id="{A03653AC-3757-4D36-A897-8A06772FE6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3188" y="2758468"/>
            <a:ext cx="5680989" cy="1832119"/>
          </a:xfrm>
          <a:prstGeom prst="rect">
            <a:avLst/>
          </a:prstGeom>
        </p:spPr>
      </p:pic>
      <p:sp>
        <p:nvSpPr>
          <p:cNvPr id="6" name="Footer Placeholder 4">
            <a:extLst>
              <a:ext uri="{FF2B5EF4-FFF2-40B4-BE49-F238E27FC236}">
                <a16:creationId xmlns:a16="http://schemas.microsoft.com/office/drawing/2014/main" id="{ADFD914F-FE11-D1BD-C1EE-B9CC98287E36}"/>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80337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03F7F62B-2CAE-4AF0-8183-80513D39E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829" y="2307582"/>
            <a:ext cx="7421052" cy="3933158"/>
          </a:xfrm>
          <a:prstGeom prst="rect">
            <a:avLst/>
          </a:prstGeom>
        </p:spPr>
      </p:pic>
      <p:sp>
        <p:nvSpPr>
          <p:cNvPr id="2" name="Title 1">
            <a:extLst>
              <a:ext uri="{FF2B5EF4-FFF2-40B4-BE49-F238E27FC236}">
                <a16:creationId xmlns:a16="http://schemas.microsoft.com/office/drawing/2014/main" id="{D52B2DEB-1903-483F-A52A-74FB0D5C3892}"/>
              </a:ext>
            </a:extLst>
          </p:cNvPr>
          <p:cNvSpPr>
            <a:spLocks noGrp="1"/>
          </p:cNvSpPr>
          <p:nvPr>
            <p:ph type="title"/>
          </p:nvPr>
        </p:nvSpPr>
        <p:spPr/>
        <p:txBody>
          <a:bodyPr/>
          <a:lstStyle/>
          <a:p>
            <a:r>
              <a:rPr lang="en-US" dirty="0"/>
              <a:t>Training Anomaly Detection</a:t>
            </a:r>
          </a:p>
        </p:txBody>
      </p:sp>
      <p:sp>
        <p:nvSpPr>
          <p:cNvPr id="3" name="Content Placeholder 2">
            <a:extLst>
              <a:ext uri="{FF2B5EF4-FFF2-40B4-BE49-F238E27FC236}">
                <a16:creationId xmlns:a16="http://schemas.microsoft.com/office/drawing/2014/main" id="{AE18D251-6224-4A04-9D36-DCA524349871}"/>
              </a:ext>
            </a:extLst>
          </p:cNvPr>
          <p:cNvSpPr>
            <a:spLocks noGrp="1"/>
          </p:cNvSpPr>
          <p:nvPr>
            <p:ph idx="1"/>
          </p:nvPr>
        </p:nvSpPr>
        <p:spPr>
          <a:xfrm>
            <a:off x="364435" y="1028700"/>
            <a:ext cx="10986737" cy="5148263"/>
          </a:xfrm>
        </p:spPr>
        <p:txBody>
          <a:bodyPr/>
          <a:lstStyle/>
          <a:p>
            <a:pPr marL="0" indent="0">
              <a:buNone/>
            </a:pPr>
            <a:r>
              <a:rPr lang="en-US" dirty="0"/>
              <a:t>Anomaly detection uses binary classification algorithm trained with user’s data set:</a:t>
            </a:r>
          </a:p>
          <a:p>
            <a:r>
              <a:rPr lang="en-US" dirty="0"/>
              <a:t>User can train and evaluate multiple ML algorithms.</a:t>
            </a:r>
          </a:p>
          <a:p>
            <a:r>
              <a:rPr lang="en-US" dirty="0"/>
              <a:t>User selects one algorithm based on metrics from training.</a:t>
            </a:r>
          </a:p>
        </p:txBody>
      </p:sp>
      <p:sp>
        <p:nvSpPr>
          <p:cNvPr id="5" name="Slide Number Placeholder 4">
            <a:extLst>
              <a:ext uri="{FF2B5EF4-FFF2-40B4-BE49-F238E27FC236}">
                <a16:creationId xmlns:a16="http://schemas.microsoft.com/office/drawing/2014/main" id="{76E9B608-7AFC-4C72-98D7-20DF419D39D9}"/>
              </a:ext>
            </a:extLst>
          </p:cNvPr>
          <p:cNvSpPr>
            <a:spLocks noGrp="1"/>
          </p:cNvSpPr>
          <p:nvPr>
            <p:ph type="sldNum" sz="quarter" idx="12"/>
          </p:nvPr>
        </p:nvSpPr>
        <p:spPr/>
        <p:txBody>
          <a:bodyPr/>
          <a:lstStyle/>
          <a:p>
            <a:fld id="{BD188CD3-179C-4C76-AE3D-EBE7AE601F5E}" type="slidenum">
              <a:rPr lang="en-US" smtClean="0"/>
              <a:t>21</a:t>
            </a:fld>
            <a:endParaRPr lang="en-US" dirty="0"/>
          </a:p>
        </p:txBody>
      </p:sp>
      <p:sp>
        <p:nvSpPr>
          <p:cNvPr id="6" name="Footer Placeholder 4">
            <a:extLst>
              <a:ext uri="{FF2B5EF4-FFF2-40B4-BE49-F238E27FC236}">
                <a16:creationId xmlns:a16="http://schemas.microsoft.com/office/drawing/2014/main" id="{54323583-F43C-B9DC-6620-0AC18483656F}"/>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134781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95D6-B509-6309-CA26-57599503064A}"/>
              </a:ext>
            </a:extLst>
          </p:cNvPr>
          <p:cNvSpPr>
            <a:spLocks noGrp="1"/>
          </p:cNvSpPr>
          <p:nvPr>
            <p:ph type="title"/>
          </p:nvPr>
        </p:nvSpPr>
        <p:spPr/>
        <p:txBody>
          <a:bodyPr/>
          <a:lstStyle/>
          <a:p>
            <a:r>
              <a:rPr lang="en-US" dirty="0"/>
              <a:t>Many Use Cases for Real-Time Monitoring</a:t>
            </a:r>
          </a:p>
        </p:txBody>
      </p:sp>
      <p:sp>
        <p:nvSpPr>
          <p:cNvPr id="3" name="Content Placeholder 2">
            <a:extLst>
              <a:ext uri="{FF2B5EF4-FFF2-40B4-BE49-F238E27FC236}">
                <a16:creationId xmlns:a16="http://schemas.microsoft.com/office/drawing/2014/main" id="{DAA1FFC9-E593-4F97-48D8-F7D15B41CE4E}"/>
              </a:ext>
            </a:extLst>
          </p:cNvPr>
          <p:cNvSpPr>
            <a:spLocks noGrp="1"/>
          </p:cNvSpPr>
          <p:nvPr>
            <p:ph idx="1"/>
          </p:nvPr>
        </p:nvSpPr>
        <p:spPr/>
        <p:txBody>
          <a:bodyPr/>
          <a:lstStyle/>
          <a:p>
            <a:pPr marL="0" indent="0">
              <a:buNone/>
            </a:pPr>
            <a:r>
              <a:rPr lang="en-US" dirty="0"/>
              <a:t>Here are some use cases for digital twins tracking and modeling complex live systems:</a:t>
            </a:r>
          </a:p>
          <a:p>
            <a:r>
              <a:rPr lang="en-US" dirty="0"/>
              <a:t>Telematics – vehicle fleets</a:t>
            </a:r>
          </a:p>
          <a:p>
            <a:r>
              <a:rPr lang="en-US" dirty="0"/>
              <a:t>Transportation safety – railroads</a:t>
            </a:r>
          </a:p>
          <a:p>
            <a:r>
              <a:rPr lang="en-US" dirty="0"/>
              <a:t>Transportation systems – help manage passengers and assets for an airline</a:t>
            </a:r>
          </a:p>
          <a:p>
            <a:r>
              <a:rPr lang="en-US" dirty="0"/>
              <a:t>Logistics –tracking shipments</a:t>
            </a:r>
          </a:p>
          <a:p>
            <a:r>
              <a:rPr lang="en-US" dirty="0"/>
              <a:t>Disaster recovery –tracking wildfires and alerting personnel</a:t>
            </a:r>
          </a:p>
          <a:p>
            <a:r>
              <a:rPr lang="en-US" dirty="0"/>
              <a:t>Security – tracking physical and cyber security perimeters</a:t>
            </a:r>
          </a:p>
          <a:p>
            <a:r>
              <a:rPr lang="en-US" dirty="0"/>
              <a:t>Crime prevention – cloned license plate and convoy detection</a:t>
            </a:r>
          </a:p>
          <a:p>
            <a:r>
              <a:rPr lang="en-US" dirty="0"/>
              <a:t>Fraud detection – credit card fraud</a:t>
            </a:r>
          </a:p>
          <a:p>
            <a:r>
              <a:rPr lang="en-US" dirty="0"/>
              <a:t>Health informatics – tracking with wearable devices</a:t>
            </a:r>
          </a:p>
          <a:p>
            <a:r>
              <a:rPr lang="en-US" dirty="0"/>
              <a:t>Smart cities and building management</a:t>
            </a:r>
          </a:p>
          <a:p>
            <a:endParaRPr lang="en-US" dirty="0"/>
          </a:p>
        </p:txBody>
      </p:sp>
      <p:sp>
        <p:nvSpPr>
          <p:cNvPr id="5" name="Slide Number Placeholder 4">
            <a:extLst>
              <a:ext uri="{FF2B5EF4-FFF2-40B4-BE49-F238E27FC236}">
                <a16:creationId xmlns:a16="http://schemas.microsoft.com/office/drawing/2014/main" id="{AB83B83B-7BA1-0D62-D258-7ABC09A9153E}"/>
              </a:ext>
            </a:extLst>
          </p:cNvPr>
          <p:cNvSpPr>
            <a:spLocks noGrp="1"/>
          </p:cNvSpPr>
          <p:nvPr>
            <p:ph type="sldNum" sz="quarter" idx="12"/>
          </p:nvPr>
        </p:nvSpPr>
        <p:spPr/>
        <p:txBody>
          <a:bodyPr/>
          <a:lstStyle/>
          <a:p>
            <a:fld id="{BD188CD3-179C-4C76-AE3D-EBE7AE601F5E}" type="slidenum">
              <a:rPr lang="en-US" smtClean="0"/>
              <a:t>22</a:t>
            </a:fld>
            <a:endParaRPr lang="en-US" dirty="0"/>
          </a:p>
        </p:txBody>
      </p:sp>
      <p:sp>
        <p:nvSpPr>
          <p:cNvPr id="6" name="Footer Placeholder 4">
            <a:extLst>
              <a:ext uri="{FF2B5EF4-FFF2-40B4-BE49-F238E27FC236}">
                <a16:creationId xmlns:a16="http://schemas.microsoft.com/office/drawing/2014/main" id="{9D890289-75E6-1DB8-681E-8C90AC63AB08}"/>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1790299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436" y="114301"/>
            <a:ext cx="10577883" cy="682112"/>
          </a:xfrm>
        </p:spPr>
        <p:txBody>
          <a:bodyPr>
            <a:normAutofit/>
          </a:bodyPr>
          <a:lstStyle/>
          <a:p>
            <a:r>
              <a:rPr lang="en-US" dirty="0"/>
              <a:t>Example: Fleet Telematics</a:t>
            </a:r>
          </a:p>
        </p:txBody>
      </p:sp>
      <p:sp>
        <p:nvSpPr>
          <p:cNvPr id="3" name="Content Placeholder 2"/>
          <p:cNvSpPr>
            <a:spLocks noGrp="1"/>
          </p:cNvSpPr>
          <p:nvPr>
            <p:ph idx="1"/>
          </p:nvPr>
        </p:nvSpPr>
        <p:spPr>
          <a:xfrm>
            <a:off x="364436" y="1009309"/>
            <a:ext cx="6130897" cy="5347041"/>
          </a:xfrm>
        </p:spPr>
        <p:txBody>
          <a:bodyPr>
            <a:normAutofit lnSpcReduction="10000"/>
          </a:bodyPr>
          <a:lstStyle/>
          <a:p>
            <a:r>
              <a:rPr lang="en-US" dirty="0"/>
              <a:t>Real-time tracking for a car/truck fleet (typically, thousands of vehicles)</a:t>
            </a:r>
          </a:p>
          <a:p>
            <a:r>
              <a:rPr lang="en-US" sz="2400" dirty="0"/>
              <a:t>Telemetry includes location, speed, mechanical &amp; cargo parameters.</a:t>
            </a:r>
          </a:p>
          <a:p>
            <a:r>
              <a:rPr lang="en-US" sz="2400" dirty="0"/>
              <a:t>Digital twins add route, cargo, info on driver, service history &amp; issues, weather, etc.</a:t>
            </a:r>
          </a:p>
          <a:p>
            <a:r>
              <a:rPr lang="en-US" dirty="0"/>
              <a:t>Using incoming telemetry, digital twins can:</a:t>
            </a:r>
          </a:p>
          <a:p>
            <a:pPr lvl="1"/>
            <a:r>
              <a:rPr lang="en-US" sz="2100" dirty="0"/>
              <a:t>Alert driver to upcoming hazardous road conditions or weather delays.</a:t>
            </a:r>
          </a:p>
          <a:p>
            <a:pPr lvl="1"/>
            <a:r>
              <a:rPr lang="en-US" sz="2100" dirty="0"/>
              <a:t>Assist lost driver or alert if driving too long or unsafely.</a:t>
            </a:r>
          </a:p>
          <a:p>
            <a:pPr lvl="1"/>
            <a:r>
              <a:rPr lang="en-US" sz="2100" dirty="0"/>
              <a:t>Track emerging mechanical issues with vehicle or risk to cargo.</a:t>
            </a:r>
          </a:p>
          <a:p>
            <a:pPr lvl="1"/>
            <a:r>
              <a:rPr lang="en-US" sz="2100" dirty="0"/>
              <a:t>Maintain status which can be aggregated for all trucks to enhance dispatcher’s situational awareness of the fleet.</a:t>
            </a:r>
          </a:p>
          <a:p>
            <a:endParaRPr lang="en-US" dirty="0"/>
          </a:p>
        </p:txBody>
      </p:sp>
      <p:sp>
        <p:nvSpPr>
          <p:cNvPr id="12" name="Slide Number Placeholder 6"/>
          <p:cNvSpPr>
            <a:spLocks noGrp="1"/>
          </p:cNvSpPr>
          <p:nvPr>
            <p:ph type="sldNum" sz="quarter" idx="12"/>
          </p:nvPr>
        </p:nvSpPr>
        <p:spPr>
          <a:xfrm>
            <a:off x="9746674" y="6356350"/>
            <a:ext cx="2094143" cy="365125"/>
          </a:xfrm>
        </p:spPr>
        <p:txBody>
          <a:bodyPr/>
          <a:lstStyle/>
          <a:p>
            <a:fld id="{BD188CD3-179C-4C76-AE3D-EBE7AE601F5E}" type="slidenum">
              <a:rPr lang="en-US" smtClean="0"/>
              <a:t>23</a:t>
            </a:fld>
            <a:endParaRPr lang="en-US" dirty="0"/>
          </a:p>
        </p:txBody>
      </p:sp>
      <p:sp>
        <p:nvSpPr>
          <p:cNvPr id="10" name="Footer Placeholder 3">
            <a:extLst>
              <a:ext uri="{FF2B5EF4-FFF2-40B4-BE49-F238E27FC236}">
                <a16:creationId xmlns:a16="http://schemas.microsoft.com/office/drawing/2014/main" id="{9BFE8D27-9854-4ADE-A71A-1B812B2FC980}"/>
              </a:ext>
            </a:extLst>
          </p:cNvPr>
          <p:cNvSpPr>
            <a:spLocks noGrp="1"/>
          </p:cNvSpPr>
          <p:nvPr>
            <p:ph type="ftr" sz="quarter" idx="11"/>
          </p:nvPr>
        </p:nvSpPr>
        <p:spPr>
          <a:xfrm>
            <a:off x="3352800" y="6356350"/>
            <a:ext cx="5486400" cy="365125"/>
          </a:xfrm>
        </p:spPr>
        <p:txBody>
          <a:bodyPr/>
          <a:lstStyle/>
          <a:p>
            <a:r>
              <a:rPr lang="en-US" dirty="0"/>
              <a:t>© ScaleOut Software, Inc.</a:t>
            </a:r>
          </a:p>
        </p:txBody>
      </p:sp>
      <p:pic>
        <p:nvPicPr>
          <p:cNvPr id="4" name="Picture 3" descr="A close up of a device&#10;&#10;Description automatically generated">
            <a:extLst>
              <a:ext uri="{FF2B5EF4-FFF2-40B4-BE49-F238E27FC236}">
                <a16:creationId xmlns:a16="http://schemas.microsoft.com/office/drawing/2014/main" id="{BE49D338-7DBF-4066-B2B7-5D6DA6BC6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252" y="3905787"/>
            <a:ext cx="4881725" cy="1733013"/>
          </a:xfrm>
          <a:prstGeom prst="rect">
            <a:avLst/>
          </a:prstGeom>
        </p:spPr>
      </p:pic>
      <p:pic>
        <p:nvPicPr>
          <p:cNvPr id="6" name="Picture 5" descr="A group of trucks on a highway&#10;&#10;Description automatically generated">
            <a:extLst>
              <a:ext uri="{FF2B5EF4-FFF2-40B4-BE49-F238E27FC236}">
                <a16:creationId xmlns:a16="http://schemas.microsoft.com/office/drawing/2014/main" id="{798C0095-5546-EADD-80AA-53A6801498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0824" y="1009309"/>
            <a:ext cx="3944112" cy="2471928"/>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372066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6F1D-31A9-83B5-51F7-4540FFC588EC}"/>
              </a:ext>
            </a:extLst>
          </p:cNvPr>
          <p:cNvSpPr>
            <a:spLocks noGrp="1"/>
          </p:cNvSpPr>
          <p:nvPr>
            <p:ph type="title"/>
          </p:nvPr>
        </p:nvSpPr>
        <p:spPr/>
        <p:txBody>
          <a:bodyPr/>
          <a:lstStyle/>
          <a:p>
            <a:r>
              <a:rPr lang="en-US" dirty="0"/>
              <a:t>Example: Disaster Recovery</a:t>
            </a:r>
          </a:p>
        </p:txBody>
      </p:sp>
      <p:sp>
        <p:nvSpPr>
          <p:cNvPr id="3" name="Content Placeholder 2">
            <a:extLst>
              <a:ext uri="{FF2B5EF4-FFF2-40B4-BE49-F238E27FC236}">
                <a16:creationId xmlns:a16="http://schemas.microsoft.com/office/drawing/2014/main" id="{6D78A7EC-A010-78CC-B345-565590A5742D}"/>
              </a:ext>
            </a:extLst>
          </p:cNvPr>
          <p:cNvSpPr>
            <a:spLocks noGrp="1"/>
          </p:cNvSpPr>
          <p:nvPr>
            <p:ph idx="1"/>
          </p:nvPr>
        </p:nvSpPr>
        <p:spPr>
          <a:xfrm>
            <a:off x="364435" y="1028700"/>
            <a:ext cx="6091229" cy="5052060"/>
          </a:xfrm>
        </p:spPr>
        <p:txBody>
          <a:bodyPr/>
          <a:lstStyle/>
          <a:p>
            <a:r>
              <a:rPr lang="en-US" dirty="0"/>
              <a:t>Goal: help find buried survivors after an earthquake using their cell phone data.</a:t>
            </a:r>
          </a:p>
          <a:p>
            <a:r>
              <a:rPr lang="en-US" dirty="0"/>
              <a:t>How?</a:t>
            </a:r>
          </a:p>
          <a:p>
            <a:pPr lvl="1"/>
            <a:r>
              <a:rPr lang="en-US" dirty="0"/>
              <a:t>5G cell towers can track direction and signal strength for each subscriber.</a:t>
            </a:r>
          </a:p>
          <a:p>
            <a:pPr lvl="1"/>
            <a:r>
              <a:rPr lang="en-US" dirty="0"/>
              <a:t>This information can help locate survivors.</a:t>
            </a:r>
          </a:p>
          <a:p>
            <a:r>
              <a:rPr lang="en-US" dirty="0"/>
              <a:t>There are about 350K 5G cell sites in the U.S.</a:t>
            </a:r>
          </a:p>
          <a:p>
            <a:r>
              <a:rPr lang="en-US" dirty="0"/>
              <a:t>Digital twins can maintain current status of all cell towers.</a:t>
            </a:r>
          </a:p>
          <a:p>
            <a:pPr lvl="1"/>
            <a:r>
              <a:rPr lang="en-US" dirty="0"/>
              <a:t>Can track fast-changing updates to call status for each cell tower.</a:t>
            </a:r>
          </a:p>
          <a:p>
            <a:pPr lvl="1"/>
            <a:r>
              <a:rPr lang="en-US" dirty="0"/>
              <a:t>Aggregate analytics can immediately pinpoint areas of greatest need.</a:t>
            </a:r>
          </a:p>
        </p:txBody>
      </p:sp>
      <p:sp>
        <p:nvSpPr>
          <p:cNvPr id="5" name="Slide Number Placeholder 4">
            <a:extLst>
              <a:ext uri="{FF2B5EF4-FFF2-40B4-BE49-F238E27FC236}">
                <a16:creationId xmlns:a16="http://schemas.microsoft.com/office/drawing/2014/main" id="{02221A20-33C8-F152-AF04-2F3B4A0C27BF}"/>
              </a:ext>
            </a:extLst>
          </p:cNvPr>
          <p:cNvSpPr>
            <a:spLocks noGrp="1"/>
          </p:cNvSpPr>
          <p:nvPr>
            <p:ph type="sldNum" sz="quarter" idx="12"/>
          </p:nvPr>
        </p:nvSpPr>
        <p:spPr/>
        <p:txBody>
          <a:bodyPr/>
          <a:lstStyle/>
          <a:p>
            <a:fld id="{BD188CD3-179C-4C76-AE3D-EBE7AE601F5E}" type="slidenum">
              <a:rPr lang="en-US" smtClean="0"/>
              <a:t>24</a:t>
            </a:fld>
            <a:endParaRPr lang="en-US" dirty="0"/>
          </a:p>
        </p:txBody>
      </p:sp>
      <p:pic>
        <p:nvPicPr>
          <p:cNvPr id="3074" name="Picture 2">
            <a:extLst>
              <a:ext uri="{FF2B5EF4-FFF2-40B4-BE49-F238E27FC236}">
                <a16:creationId xmlns:a16="http://schemas.microsoft.com/office/drawing/2014/main" id="{AFF03E43-B56C-DEE1-24B5-7AF7164976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2960" y="1754750"/>
            <a:ext cx="4150677" cy="422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Nepal which was damaged after the major earthquake on 25 April 2015. Sankhu village in Nepal which was damaged after the major earthquake on 25 April 2015. earthquake  stock pictures, royalty-free photos &amp; images">
            <a:extLst>
              <a:ext uri="{FF2B5EF4-FFF2-40B4-BE49-F238E27FC236}">
                <a16:creationId xmlns:a16="http://schemas.microsoft.com/office/drawing/2014/main" id="{7FA5A297-8E06-367F-FE22-137757F293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9304" y="1321705"/>
            <a:ext cx="1854776" cy="1236517"/>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2B0CC164-37B8-A0A2-3F1C-0DD0ECA50F92}"/>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1862842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F32D-397C-4AC6-835E-3C88A30A1223}"/>
              </a:ext>
            </a:extLst>
          </p:cNvPr>
          <p:cNvSpPr>
            <a:spLocks noGrp="1"/>
          </p:cNvSpPr>
          <p:nvPr>
            <p:ph type="title"/>
          </p:nvPr>
        </p:nvSpPr>
        <p:spPr/>
        <p:txBody>
          <a:bodyPr/>
          <a:lstStyle/>
          <a:p>
            <a:r>
              <a:rPr lang="en-US" dirty="0"/>
              <a:t>Example: Cybersecurity</a:t>
            </a:r>
          </a:p>
        </p:txBody>
      </p:sp>
      <p:sp>
        <p:nvSpPr>
          <p:cNvPr id="5" name="Slide Number Placeholder 4">
            <a:extLst>
              <a:ext uri="{FF2B5EF4-FFF2-40B4-BE49-F238E27FC236}">
                <a16:creationId xmlns:a16="http://schemas.microsoft.com/office/drawing/2014/main" id="{FE7EF4EB-91F7-4F5E-96FA-E2FB39846F71}"/>
              </a:ext>
            </a:extLst>
          </p:cNvPr>
          <p:cNvSpPr>
            <a:spLocks noGrp="1"/>
          </p:cNvSpPr>
          <p:nvPr>
            <p:ph type="sldNum" sz="quarter" idx="12"/>
          </p:nvPr>
        </p:nvSpPr>
        <p:spPr/>
        <p:txBody>
          <a:bodyPr/>
          <a:lstStyle/>
          <a:p>
            <a:fld id="{BD188CD3-179C-4C76-AE3D-EBE7AE601F5E}" type="slidenum">
              <a:rPr lang="en-US" smtClean="0"/>
              <a:t>25</a:t>
            </a:fld>
            <a:endParaRPr lang="en-US" dirty="0"/>
          </a:p>
        </p:txBody>
      </p:sp>
      <p:sp>
        <p:nvSpPr>
          <p:cNvPr id="9" name="Content Placeholder 8">
            <a:extLst>
              <a:ext uri="{FF2B5EF4-FFF2-40B4-BE49-F238E27FC236}">
                <a16:creationId xmlns:a16="http://schemas.microsoft.com/office/drawing/2014/main" id="{B70FE005-E28A-4A13-A9D1-4A11DDB29A9D}"/>
              </a:ext>
            </a:extLst>
          </p:cNvPr>
          <p:cNvSpPr>
            <a:spLocks noGrp="1"/>
          </p:cNvSpPr>
          <p:nvPr>
            <p:ph idx="1"/>
          </p:nvPr>
        </p:nvSpPr>
        <p:spPr>
          <a:xfrm>
            <a:off x="364435" y="1028699"/>
            <a:ext cx="10754669" cy="1667383"/>
          </a:xfrm>
        </p:spPr>
        <p:txBody>
          <a:bodyPr>
            <a:normAutofit/>
          </a:bodyPr>
          <a:lstStyle/>
          <a:p>
            <a:r>
              <a:rPr lang="en-US" dirty="0"/>
              <a:t>Real-time digital twins can be used to:</a:t>
            </a:r>
          </a:p>
          <a:p>
            <a:pPr lvl="1"/>
            <a:r>
              <a:rPr lang="en-US" dirty="0"/>
              <a:t>Track the evolving state of entry points and assets (e.g., desktops, routers, servers).</a:t>
            </a:r>
          </a:p>
          <a:p>
            <a:pPr lvl="1"/>
            <a:r>
              <a:rPr lang="en-US" dirty="0"/>
              <a:t>Display the dynamic state of assets, not just events in SIEM consoles.</a:t>
            </a:r>
          </a:p>
          <a:p>
            <a:pPr lvl="1"/>
            <a:r>
              <a:rPr lang="en-US" dirty="0"/>
              <a:t>Track (with ML) and possibly stop the progress of an intruder within an infrastructure.</a:t>
            </a:r>
          </a:p>
        </p:txBody>
      </p:sp>
      <p:pic>
        <p:nvPicPr>
          <p:cNvPr id="1028" name="Picture 4" descr="Example of a cyber attack with a kill chain on a corporate infrastructure">
            <a:extLst>
              <a:ext uri="{FF2B5EF4-FFF2-40B4-BE49-F238E27FC236}">
                <a16:creationId xmlns:a16="http://schemas.microsoft.com/office/drawing/2014/main" id="{5B070967-6B3F-4EC1-9D46-EA4A55AF05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 y="2696083"/>
            <a:ext cx="5449041" cy="3133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ample of mitigating a cyber kill chain using real-time digital twins">
            <a:extLst>
              <a:ext uri="{FF2B5EF4-FFF2-40B4-BE49-F238E27FC236}">
                <a16:creationId xmlns:a16="http://schemas.microsoft.com/office/drawing/2014/main" id="{5406CB58-5C82-42E3-9F88-72B3D60B9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3120" y="2948813"/>
            <a:ext cx="6096000" cy="2781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3C532D7-4A7A-4007-B0A8-D7F3561F7675}"/>
              </a:ext>
            </a:extLst>
          </p:cNvPr>
          <p:cNvSpPr txBox="1"/>
          <p:nvPr/>
        </p:nvSpPr>
        <p:spPr>
          <a:xfrm>
            <a:off x="1261872" y="5829300"/>
            <a:ext cx="3091552" cy="369332"/>
          </a:xfrm>
          <a:prstGeom prst="rect">
            <a:avLst/>
          </a:prstGeom>
          <a:noFill/>
        </p:spPr>
        <p:txBody>
          <a:bodyPr wrap="none" rtlCol="0">
            <a:spAutoFit/>
          </a:bodyPr>
          <a:lstStyle/>
          <a:p>
            <a:r>
              <a:rPr lang="en-US" dirty="0"/>
              <a:t>Example of a Cyber “Kill Chain”</a:t>
            </a:r>
          </a:p>
        </p:txBody>
      </p:sp>
      <p:sp>
        <p:nvSpPr>
          <p:cNvPr id="14" name="TextBox 13">
            <a:extLst>
              <a:ext uri="{FF2B5EF4-FFF2-40B4-BE49-F238E27FC236}">
                <a16:creationId xmlns:a16="http://schemas.microsoft.com/office/drawing/2014/main" id="{66247CAB-F439-43FC-800F-35034F6792D0}"/>
              </a:ext>
            </a:extLst>
          </p:cNvPr>
          <p:cNvSpPr txBox="1"/>
          <p:nvPr/>
        </p:nvSpPr>
        <p:spPr>
          <a:xfrm>
            <a:off x="6881808" y="5829300"/>
            <a:ext cx="4365939" cy="369332"/>
          </a:xfrm>
          <a:prstGeom prst="rect">
            <a:avLst/>
          </a:prstGeom>
          <a:noFill/>
        </p:spPr>
        <p:txBody>
          <a:bodyPr wrap="none" rtlCol="0">
            <a:spAutoFit/>
          </a:bodyPr>
          <a:lstStyle/>
          <a:p>
            <a:r>
              <a:rPr lang="en-US" dirty="0"/>
              <a:t>Use of RTDTs to Interrupt Intruder’s Progress</a:t>
            </a:r>
          </a:p>
        </p:txBody>
      </p:sp>
      <p:sp>
        <p:nvSpPr>
          <p:cNvPr id="3" name="Footer Placeholder 4">
            <a:extLst>
              <a:ext uri="{FF2B5EF4-FFF2-40B4-BE49-F238E27FC236}">
                <a16:creationId xmlns:a16="http://schemas.microsoft.com/office/drawing/2014/main" id="{CE6D0AA0-ADFA-4C83-E689-E82A8646FBB6}"/>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392630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7BA37-0851-3734-EBB1-DF2165E3ACF6}"/>
              </a:ext>
            </a:extLst>
          </p:cNvPr>
          <p:cNvSpPr>
            <a:spLocks noGrp="1"/>
          </p:cNvSpPr>
          <p:nvPr>
            <p:ph type="title"/>
          </p:nvPr>
        </p:nvSpPr>
        <p:spPr/>
        <p:txBody>
          <a:bodyPr>
            <a:normAutofit/>
          </a:bodyPr>
          <a:lstStyle/>
          <a:p>
            <a:r>
              <a:rPr lang="en-US" dirty="0"/>
              <a:t>Ex.: Detecting License Cloning &amp; Convoys</a:t>
            </a:r>
          </a:p>
        </p:txBody>
      </p:sp>
      <p:sp>
        <p:nvSpPr>
          <p:cNvPr id="3" name="Content Placeholder 2">
            <a:extLst>
              <a:ext uri="{FF2B5EF4-FFF2-40B4-BE49-F238E27FC236}">
                <a16:creationId xmlns:a16="http://schemas.microsoft.com/office/drawing/2014/main" id="{66DD73BF-16C8-4ED4-66D4-99B6534BFF7B}"/>
              </a:ext>
            </a:extLst>
          </p:cNvPr>
          <p:cNvSpPr>
            <a:spLocks noGrp="1"/>
          </p:cNvSpPr>
          <p:nvPr>
            <p:ph sz="half" idx="1"/>
          </p:nvPr>
        </p:nvSpPr>
        <p:spPr>
          <a:xfrm>
            <a:off x="364434" y="1032387"/>
            <a:ext cx="10431083" cy="5144576"/>
          </a:xfrm>
        </p:spPr>
        <p:txBody>
          <a:bodyPr>
            <a:normAutofit/>
          </a:bodyPr>
          <a:lstStyle/>
          <a:p>
            <a:r>
              <a:rPr lang="en-US" dirty="0"/>
              <a:t>Real-time digital twins can track movement of vehicles to identify cloned license plates and convoys.</a:t>
            </a:r>
          </a:p>
          <a:p>
            <a:r>
              <a:rPr lang="en-US" dirty="0"/>
              <a:t>ScaleOut in-memory computing (IMC) platform creates a real-time digital twin (RTDT) for each vehicle:</a:t>
            </a:r>
          </a:p>
          <a:p>
            <a:pPr lvl="1"/>
            <a:r>
              <a:rPr lang="en-US" dirty="0"/>
              <a:t>RTDT holds key information about vehicle (owner, home address, license number).</a:t>
            </a:r>
          </a:p>
          <a:p>
            <a:pPr lvl="1"/>
            <a:r>
              <a:rPr lang="en-US" dirty="0"/>
              <a:t>RTDT receives and holds position reports from CCTV cameras on roads.</a:t>
            </a:r>
          </a:p>
          <a:p>
            <a:pPr lvl="1"/>
            <a:r>
              <a:rPr lang="en-US" dirty="0"/>
              <a:t>With each position update, RTDT runs analytics code to detect possible cloning or convoys and alert authorities within seconds.</a:t>
            </a:r>
          </a:p>
          <a:p>
            <a:r>
              <a:rPr lang="en-US" dirty="0"/>
              <a:t>Example of cloning detection</a:t>
            </a:r>
            <a:br>
              <a:rPr lang="en-US" dirty="0"/>
            </a:br>
            <a:r>
              <a:rPr lang="en-US" dirty="0"/>
              <a:t>algorithm:</a:t>
            </a:r>
          </a:p>
          <a:p>
            <a:pPr lvl="1"/>
            <a:r>
              <a:rPr lang="en-US" dirty="0"/>
              <a:t>Identify successive position </a:t>
            </a:r>
            <a:br>
              <a:rPr lang="en-US" dirty="0"/>
            </a:br>
            <a:r>
              <a:rPr lang="en-US" dirty="0"/>
              <a:t>reports with unusually large</a:t>
            </a:r>
            <a:br>
              <a:rPr lang="en-US" dirty="0"/>
            </a:br>
            <a:r>
              <a:rPr lang="en-US" dirty="0"/>
              <a:t>distance change or unlikely</a:t>
            </a:r>
            <a:br>
              <a:rPr lang="en-US" dirty="0"/>
            </a:br>
            <a:r>
              <a:rPr lang="en-US" dirty="0"/>
              <a:t>locations.</a:t>
            </a:r>
          </a:p>
          <a:p>
            <a:endParaRPr lang="en-US" dirty="0"/>
          </a:p>
        </p:txBody>
      </p:sp>
      <p:sp>
        <p:nvSpPr>
          <p:cNvPr id="6" name="Slide Number Placeholder 5">
            <a:extLst>
              <a:ext uri="{FF2B5EF4-FFF2-40B4-BE49-F238E27FC236}">
                <a16:creationId xmlns:a16="http://schemas.microsoft.com/office/drawing/2014/main" id="{F7F22365-80D3-7933-EE99-FF0A4C1CD64A}"/>
              </a:ext>
            </a:extLst>
          </p:cNvPr>
          <p:cNvSpPr>
            <a:spLocks noGrp="1"/>
          </p:cNvSpPr>
          <p:nvPr>
            <p:ph type="sldNum" sz="quarter" idx="12"/>
          </p:nvPr>
        </p:nvSpPr>
        <p:spPr/>
        <p:txBody>
          <a:bodyPr/>
          <a:lstStyle/>
          <a:p>
            <a:fld id="{BD188CD3-179C-4C76-AE3D-EBE7AE601F5E}" type="slidenum">
              <a:rPr lang="en-US" smtClean="0"/>
              <a:t>26</a:t>
            </a:fld>
            <a:endParaRPr lang="en-US" dirty="0"/>
          </a:p>
        </p:txBody>
      </p:sp>
      <p:pic>
        <p:nvPicPr>
          <p:cNvPr id="8" name="Picture 7" descr="A picture containing graphical user interface&#10;&#10;Description automatically generated">
            <a:extLst>
              <a:ext uri="{FF2B5EF4-FFF2-40B4-BE49-F238E27FC236}">
                <a16:creationId xmlns:a16="http://schemas.microsoft.com/office/drawing/2014/main" id="{4AD76BA2-36C6-49CD-DB9D-331D5A1B08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6098" y="3724841"/>
            <a:ext cx="5828270" cy="2452122"/>
          </a:xfrm>
          <a:prstGeom prst="rect">
            <a:avLst/>
          </a:prstGeom>
        </p:spPr>
      </p:pic>
      <p:sp>
        <p:nvSpPr>
          <p:cNvPr id="4" name="Footer Placeholder 3">
            <a:extLst>
              <a:ext uri="{FF2B5EF4-FFF2-40B4-BE49-F238E27FC236}">
                <a16:creationId xmlns:a16="http://schemas.microsoft.com/office/drawing/2014/main" id="{23261A77-8FFC-3C61-F83B-4EF25F1195D5}"/>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2986142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DE74-4BA2-C39A-B661-D10472EF3C65}"/>
              </a:ext>
            </a:extLst>
          </p:cNvPr>
          <p:cNvSpPr>
            <a:spLocks noGrp="1"/>
          </p:cNvSpPr>
          <p:nvPr>
            <p:ph type="title"/>
          </p:nvPr>
        </p:nvSpPr>
        <p:spPr/>
        <p:txBody>
          <a:bodyPr/>
          <a:lstStyle/>
          <a:p>
            <a:r>
              <a:rPr lang="en-US" dirty="0"/>
              <a:t>Convoy Detection Using Digital Twins</a:t>
            </a:r>
          </a:p>
        </p:txBody>
      </p:sp>
      <p:sp>
        <p:nvSpPr>
          <p:cNvPr id="3" name="Content Placeholder 2">
            <a:extLst>
              <a:ext uri="{FF2B5EF4-FFF2-40B4-BE49-F238E27FC236}">
                <a16:creationId xmlns:a16="http://schemas.microsoft.com/office/drawing/2014/main" id="{F35A9DF2-36A6-87EB-561F-6E310DD0D3E8}"/>
              </a:ext>
            </a:extLst>
          </p:cNvPr>
          <p:cNvSpPr>
            <a:spLocks noGrp="1"/>
          </p:cNvSpPr>
          <p:nvPr>
            <p:ph sz="half" idx="1"/>
          </p:nvPr>
        </p:nvSpPr>
        <p:spPr>
          <a:xfrm>
            <a:off x="364434" y="1032387"/>
            <a:ext cx="11028243" cy="5144576"/>
          </a:xfrm>
        </p:spPr>
        <p:txBody>
          <a:bodyPr/>
          <a:lstStyle/>
          <a:p>
            <a:r>
              <a:rPr lang="en-US" dirty="0"/>
              <a:t>IMC platform divides country into sectors and locates vehicles within sectors using CCTV cameras which feed position reports to cloud-hosted service.</a:t>
            </a:r>
          </a:p>
          <a:p>
            <a:r>
              <a:rPr lang="en-US" dirty="0"/>
              <a:t>As real-time digital twins detect a vehicle’s entry into a sector, they compare position reports with those for other vehicles:</a:t>
            </a:r>
          </a:p>
          <a:p>
            <a:pPr lvl="1"/>
            <a:r>
              <a:rPr lang="en-US" dirty="0"/>
              <a:t>Matching routes and times, especially over multiple roads, indicate a suspected convoy.</a:t>
            </a:r>
          </a:p>
          <a:p>
            <a:pPr lvl="1"/>
            <a:r>
              <a:rPr lang="en-US" dirty="0"/>
              <a:t>Matching routes and times with suspected (known) lead vehicle reinforce suspicion.</a:t>
            </a:r>
          </a:p>
        </p:txBody>
      </p:sp>
      <p:sp>
        <p:nvSpPr>
          <p:cNvPr id="6" name="Slide Number Placeholder 5">
            <a:extLst>
              <a:ext uri="{FF2B5EF4-FFF2-40B4-BE49-F238E27FC236}">
                <a16:creationId xmlns:a16="http://schemas.microsoft.com/office/drawing/2014/main" id="{517EA893-4F00-2358-D873-24ED50E26D73}"/>
              </a:ext>
            </a:extLst>
          </p:cNvPr>
          <p:cNvSpPr>
            <a:spLocks noGrp="1"/>
          </p:cNvSpPr>
          <p:nvPr>
            <p:ph type="sldNum" sz="quarter" idx="12"/>
          </p:nvPr>
        </p:nvSpPr>
        <p:spPr/>
        <p:txBody>
          <a:bodyPr/>
          <a:lstStyle/>
          <a:p>
            <a:fld id="{BD188CD3-179C-4C76-AE3D-EBE7AE601F5E}" type="slidenum">
              <a:rPr lang="en-US" smtClean="0"/>
              <a:t>27</a:t>
            </a:fld>
            <a:endParaRPr lang="en-US" dirty="0"/>
          </a:p>
        </p:txBody>
      </p:sp>
      <p:pic>
        <p:nvPicPr>
          <p:cNvPr id="10" name="Picture 9" descr="A picture containing chart&#10;&#10;Description automatically generated">
            <a:extLst>
              <a:ext uri="{FF2B5EF4-FFF2-40B4-BE49-F238E27FC236}">
                <a16:creationId xmlns:a16="http://schemas.microsoft.com/office/drawing/2014/main" id="{12F018F6-762A-8C31-A508-4338486FC9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335" y="3604675"/>
            <a:ext cx="4773574" cy="2333444"/>
          </a:xfrm>
          <a:prstGeom prst="rect">
            <a:avLst/>
          </a:prstGeom>
        </p:spPr>
      </p:pic>
      <p:pic>
        <p:nvPicPr>
          <p:cNvPr id="12" name="Picture 11" descr="A screenshot of a computer&#10;&#10;Description automatically generated with low confidence">
            <a:extLst>
              <a:ext uri="{FF2B5EF4-FFF2-40B4-BE49-F238E27FC236}">
                <a16:creationId xmlns:a16="http://schemas.microsoft.com/office/drawing/2014/main" id="{9D54762D-9462-1C23-8686-3412EEE298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2709" y="3807824"/>
            <a:ext cx="5955956" cy="2222652"/>
          </a:xfrm>
          <a:prstGeom prst="rect">
            <a:avLst/>
          </a:prstGeom>
        </p:spPr>
      </p:pic>
      <p:sp>
        <p:nvSpPr>
          <p:cNvPr id="13" name="TextBox 12">
            <a:extLst>
              <a:ext uri="{FF2B5EF4-FFF2-40B4-BE49-F238E27FC236}">
                <a16:creationId xmlns:a16="http://schemas.microsoft.com/office/drawing/2014/main" id="{C858F335-1DC2-D235-486A-FDC1325BCE4A}"/>
              </a:ext>
            </a:extLst>
          </p:cNvPr>
          <p:cNvSpPr txBox="1"/>
          <p:nvPr/>
        </p:nvSpPr>
        <p:spPr>
          <a:xfrm>
            <a:off x="1766188" y="5861199"/>
            <a:ext cx="2492414" cy="338554"/>
          </a:xfrm>
          <a:prstGeom prst="rect">
            <a:avLst/>
          </a:prstGeom>
          <a:noFill/>
        </p:spPr>
        <p:txBody>
          <a:bodyPr wrap="none" rtlCol="0">
            <a:spAutoFit/>
          </a:bodyPr>
          <a:lstStyle/>
          <a:p>
            <a:r>
              <a:rPr lang="en-US" sz="1600" dirty="0"/>
              <a:t>Overall System Architecture</a:t>
            </a:r>
          </a:p>
        </p:txBody>
      </p:sp>
      <p:sp>
        <p:nvSpPr>
          <p:cNvPr id="14" name="TextBox 13">
            <a:extLst>
              <a:ext uri="{FF2B5EF4-FFF2-40B4-BE49-F238E27FC236}">
                <a16:creationId xmlns:a16="http://schemas.microsoft.com/office/drawing/2014/main" id="{08CD168D-E5D4-A06E-F5D0-661808C6B603}"/>
              </a:ext>
            </a:extLst>
          </p:cNvPr>
          <p:cNvSpPr txBox="1"/>
          <p:nvPr/>
        </p:nvSpPr>
        <p:spPr>
          <a:xfrm>
            <a:off x="7466879" y="5861199"/>
            <a:ext cx="3797771" cy="338554"/>
          </a:xfrm>
          <a:prstGeom prst="rect">
            <a:avLst/>
          </a:prstGeom>
          <a:noFill/>
        </p:spPr>
        <p:txBody>
          <a:bodyPr wrap="none" rtlCol="0">
            <a:spAutoFit/>
          </a:bodyPr>
          <a:lstStyle/>
          <a:p>
            <a:pPr algn="ctr"/>
            <a:r>
              <a:rPr lang="en-US" sz="1600" dirty="0"/>
              <a:t>Comparing Position Reports within a Sector</a:t>
            </a:r>
          </a:p>
        </p:txBody>
      </p:sp>
      <p:sp>
        <p:nvSpPr>
          <p:cNvPr id="4" name="Footer Placeholder 3">
            <a:extLst>
              <a:ext uri="{FF2B5EF4-FFF2-40B4-BE49-F238E27FC236}">
                <a16:creationId xmlns:a16="http://schemas.microsoft.com/office/drawing/2014/main" id="{FF70ED9B-39E0-6C75-37C2-877546051F37}"/>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1706322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436" y="114301"/>
            <a:ext cx="10577883" cy="682112"/>
          </a:xfrm>
        </p:spPr>
        <p:txBody>
          <a:bodyPr>
            <a:normAutofit/>
          </a:bodyPr>
          <a:lstStyle/>
          <a:p>
            <a:r>
              <a:rPr lang="en-US" dirty="0"/>
              <a:t>Example: IoT for Medical Refrigerators</a:t>
            </a:r>
          </a:p>
        </p:txBody>
      </p:sp>
      <p:sp>
        <p:nvSpPr>
          <p:cNvPr id="3" name="Content Placeholder 2"/>
          <p:cNvSpPr>
            <a:spLocks noGrp="1"/>
          </p:cNvSpPr>
          <p:nvPr>
            <p:ph idx="1"/>
          </p:nvPr>
        </p:nvSpPr>
        <p:spPr>
          <a:xfrm>
            <a:off x="364435" y="1061038"/>
            <a:ext cx="7010238" cy="5238749"/>
          </a:xfrm>
        </p:spPr>
        <p:txBody>
          <a:bodyPr>
            <a:normAutofit lnSpcReduction="10000"/>
          </a:bodyPr>
          <a:lstStyle/>
          <a:p>
            <a:r>
              <a:rPr lang="en-US" dirty="0"/>
              <a:t>Cloud-based streaming service monitors 10,000+ medical refrigerators:</a:t>
            </a:r>
          </a:p>
          <a:p>
            <a:pPr marL="342900" indent="-342900"/>
            <a:r>
              <a:rPr lang="en-US" dirty="0"/>
              <a:t>Refrigerators hold highly important </a:t>
            </a:r>
            <a:br>
              <a:rPr lang="en-US" dirty="0"/>
            </a:br>
            <a:r>
              <a:rPr lang="en-US" dirty="0"/>
              <a:t>tissue samples, embryos, etc.</a:t>
            </a:r>
          </a:p>
          <a:p>
            <a:pPr marL="342900" indent="-342900"/>
            <a:r>
              <a:rPr lang="en-US" dirty="0"/>
              <a:t>Service receives periodic telemetry:</a:t>
            </a:r>
          </a:p>
          <a:p>
            <a:pPr marL="690372" lvl="1" indent="-342900"/>
            <a:r>
              <a:rPr lang="en-US" dirty="0"/>
              <a:t>Temperature</a:t>
            </a:r>
          </a:p>
          <a:p>
            <a:pPr marL="690372" lvl="1" indent="-342900"/>
            <a:r>
              <a:rPr lang="en-US" dirty="0"/>
              <a:t>Power consumption</a:t>
            </a:r>
          </a:p>
          <a:p>
            <a:pPr marL="690372" lvl="1" indent="-342900"/>
            <a:r>
              <a:rPr lang="en-US" dirty="0"/>
              <a:t>Door position, etc.</a:t>
            </a:r>
          </a:p>
          <a:p>
            <a:pPr marL="342900" indent="-342900"/>
            <a:r>
              <a:rPr lang="en-US" dirty="0"/>
              <a:t>Must predict failure before it occurs:</a:t>
            </a:r>
          </a:p>
          <a:p>
            <a:pPr marL="690372" lvl="1" indent="-342900"/>
            <a:r>
              <a:rPr lang="en-US" dirty="0"/>
              <a:t>Notify user to migrate contents to another refrigerator.</a:t>
            </a:r>
          </a:p>
          <a:p>
            <a:pPr marL="690372" lvl="1" indent="-342900"/>
            <a:r>
              <a:rPr lang="en-US" dirty="0"/>
              <a:t>Avoid false positives.</a:t>
            </a:r>
          </a:p>
          <a:p>
            <a:pPr marL="690372" lvl="1" indent="-342900"/>
            <a:r>
              <a:rPr lang="en-US" dirty="0"/>
              <a:t>Identify widespread power outages (aggregate analytics).</a:t>
            </a:r>
          </a:p>
        </p:txBody>
      </p:sp>
      <p:sp>
        <p:nvSpPr>
          <p:cNvPr id="12" name="Slide Number Placeholder 6"/>
          <p:cNvSpPr>
            <a:spLocks noGrp="1"/>
          </p:cNvSpPr>
          <p:nvPr>
            <p:ph type="sldNum" sz="quarter" idx="12"/>
          </p:nvPr>
        </p:nvSpPr>
        <p:spPr>
          <a:xfrm>
            <a:off x="9746674" y="6356350"/>
            <a:ext cx="2094143" cy="365125"/>
          </a:xfrm>
        </p:spPr>
        <p:txBody>
          <a:bodyPr/>
          <a:lstStyle/>
          <a:p>
            <a:fld id="{BD188CD3-179C-4C76-AE3D-EBE7AE601F5E}" type="slidenum">
              <a:rPr lang="en-US" smtClean="0"/>
              <a:t>28</a:t>
            </a:fld>
            <a:endParaRPr lang="en-US" dirty="0"/>
          </a:p>
        </p:txBody>
      </p:sp>
      <p:sp>
        <p:nvSpPr>
          <p:cNvPr id="10" name="Footer Placeholder 3">
            <a:extLst>
              <a:ext uri="{FF2B5EF4-FFF2-40B4-BE49-F238E27FC236}">
                <a16:creationId xmlns:a16="http://schemas.microsoft.com/office/drawing/2014/main" id="{9BFE8D27-9854-4ADE-A71A-1B812B2FC980}"/>
              </a:ext>
            </a:extLst>
          </p:cNvPr>
          <p:cNvSpPr>
            <a:spLocks noGrp="1"/>
          </p:cNvSpPr>
          <p:nvPr>
            <p:ph type="ftr" sz="quarter" idx="11"/>
          </p:nvPr>
        </p:nvSpPr>
        <p:spPr>
          <a:xfrm>
            <a:off x="3352800" y="6356350"/>
            <a:ext cx="5486400" cy="365125"/>
          </a:xfrm>
        </p:spPr>
        <p:txBody>
          <a:bodyPr/>
          <a:lstStyle/>
          <a:p>
            <a:r>
              <a:rPr lang="en-US" dirty="0"/>
              <a:t>© ScaleOut Software, Inc.</a:t>
            </a:r>
          </a:p>
        </p:txBody>
      </p:sp>
      <p:grpSp>
        <p:nvGrpSpPr>
          <p:cNvPr id="14" name="Group 13">
            <a:extLst>
              <a:ext uri="{FF2B5EF4-FFF2-40B4-BE49-F238E27FC236}">
                <a16:creationId xmlns:a16="http://schemas.microsoft.com/office/drawing/2014/main" id="{3AA78378-253B-4951-8D0B-367B0070D981}"/>
              </a:ext>
            </a:extLst>
          </p:cNvPr>
          <p:cNvGrpSpPr/>
          <p:nvPr/>
        </p:nvGrpSpPr>
        <p:grpSpPr>
          <a:xfrm>
            <a:off x="7908637" y="3631182"/>
            <a:ext cx="3676073" cy="2625340"/>
            <a:chOff x="6308694" y="2201793"/>
            <a:chExt cx="5377470" cy="3923350"/>
          </a:xfrm>
        </p:grpSpPr>
        <p:pic>
          <p:nvPicPr>
            <p:cNvPr id="15" name="Picture 2" descr="Image result for cloud computing image">
              <a:extLst>
                <a:ext uri="{FF2B5EF4-FFF2-40B4-BE49-F238E27FC236}">
                  <a16:creationId xmlns:a16="http://schemas.microsoft.com/office/drawing/2014/main" id="{A48BBBB5-BEFD-437C-8FF7-526EB14F1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300" y="2491300"/>
              <a:ext cx="3908898" cy="270727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medical refrigerator">
              <a:extLst>
                <a:ext uri="{FF2B5EF4-FFF2-40B4-BE49-F238E27FC236}">
                  <a16:creationId xmlns:a16="http://schemas.microsoft.com/office/drawing/2014/main" id="{A479DCFF-3E81-4A7E-B5EA-83B196C4B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913" y="2201794"/>
              <a:ext cx="1554499" cy="15544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medical refrigerator">
              <a:extLst>
                <a:ext uri="{FF2B5EF4-FFF2-40B4-BE49-F238E27FC236}">
                  <a16:creationId xmlns:a16="http://schemas.microsoft.com/office/drawing/2014/main" id="{61008E81-6CA9-4816-B0A3-0FF81456D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694" y="4001080"/>
              <a:ext cx="1554499" cy="15544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medical refrigerator">
              <a:extLst>
                <a:ext uri="{FF2B5EF4-FFF2-40B4-BE49-F238E27FC236}">
                  <a16:creationId xmlns:a16="http://schemas.microsoft.com/office/drawing/2014/main" id="{A2C27331-B94A-4A60-B0AE-DF43C5776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665" y="2201793"/>
              <a:ext cx="1554499" cy="15544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medical refrigerator">
              <a:extLst>
                <a:ext uri="{FF2B5EF4-FFF2-40B4-BE49-F238E27FC236}">
                  <a16:creationId xmlns:a16="http://schemas.microsoft.com/office/drawing/2014/main" id="{33B9967D-A256-4506-B668-C3228B84E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7740" y="4570644"/>
              <a:ext cx="1554499" cy="155449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EAC7B670-D29D-496C-8898-83710FCC766C}"/>
              </a:ext>
            </a:extLst>
          </p:cNvPr>
          <p:cNvSpPr txBox="1"/>
          <p:nvPr/>
        </p:nvSpPr>
        <p:spPr>
          <a:xfrm>
            <a:off x="9062061" y="826970"/>
            <a:ext cx="1369225" cy="261610"/>
          </a:xfrm>
          <a:prstGeom prst="rect">
            <a:avLst/>
          </a:prstGeom>
          <a:noFill/>
        </p:spPr>
        <p:txBody>
          <a:bodyPr wrap="square" rtlCol="0">
            <a:spAutoFit/>
          </a:bodyPr>
          <a:lstStyle/>
          <a:p>
            <a:pPr algn="ctr"/>
            <a:r>
              <a:rPr lang="en-US" sz="1100" dirty="0"/>
              <a:t>Sep 26, 2019</a:t>
            </a:r>
          </a:p>
        </p:txBody>
      </p:sp>
      <p:grpSp>
        <p:nvGrpSpPr>
          <p:cNvPr id="11" name="Group 10">
            <a:extLst>
              <a:ext uri="{FF2B5EF4-FFF2-40B4-BE49-F238E27FC236}">
                <a16:creationId xmlns:a16="http://schemas.microsoft.com/office/drawing/2014/main" id="{098ADC8A-61AA-4894-BCE7-A459E3F083E0}"/>
              </a:ext>
            </a:extLst>
          </p:cNvPr>
          <p:cNvGrpSpPr/>
          <p:nvPr/>
        </p:nvGrpSpPr>
        <p:grpSpPr>
          <a:xfrm>
            <a:off x="8751311" y="1055195"/>
            <a:ext cx="1990725" cy="2288757"/>
            <a:chOff x="8751311" y="1055195"/>
            <a:chExt cx="1990725" cy="2288757"/>
          </a:xfrm>
        </p:grpSpPr>
        <p:pic>
          <p:nvPicPr>
            <p:cNvPr id="8" name="Picture 7">
              <a:extLst>
                <a:ext uri="{FF2B5EF4-FFF2-40B4-BE49-F238E27FC236}">
                  <a16:creationId xmlns:a16="http://schemas.microsoft.com/office/drawing/2014/main" id="{A13D01A5-EB7F-4A63-B3AE-0A1E06817D15}"/>
                </a:ext>
              </a:extLst>
            </p:cNvPr>
            <p:cNvPicPr>
              <a:picLocks noChangeAspect="1"/>
            </p:cNvPicPr>
            <p:nvPr/>
          </p:nvPicPr>
          <p:blipFill>
            <a:blip r:embed="rId4"/>
            <a:stretch>
              <a:fillRect/>
            </a:stretch>
          </p:blipFill>
          <p:spPr>
            <a:xfrm>
              <a:off x="8751311" y="1055195"/>
              <a:ext cx="1990725" cy="2124075"/>
            </a:xfrm>
            <a:prstGeom prst="rect">
              <a:avLst/>
            </a:prstGeom>
            <a:ln>
              <a:noFill/>
            </a:ln>
          </p:spPr>
        </p:pic>
        <p:sp>
          <p:nvSpPr>
            <p:cNvPr id="9" name="Rectangle 8">
              <a:extLst>
                <a:ext uri="{FF2B5EF4-FFF2-40B4-BE49-F238E27FC236}">
                  <a16:creationId xmlns:a16="http://schemas.microsoft.com/office/drawing/2014/main" id="{79CF199D-F894-4F2E-AFBA-00B9B3816742}"/>
                </a:ext>
              </a:extLst>
            </p:cNvPr>
            <p:cNvSpPr/>
            <p:nvPr/>
          </p:nvSpPr>
          <p:spPr>
            <a:xfrm>
              <a:off x="8793020" y="1055195"/>
              <a:ext cx="1939780" cy="22887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4967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Example</a:t>
            </a:r>
            <a:r>
              <a:rPr lang="es-ES_tradnl" dirty="0"/>
              <a:t>: </a:t>
            </a:r>
            <a:r>
              <a:rPr lang="es-ES_tradnl" dirty="0" err="1"/>
              <a:t>Ecommerce</a:t>
            </a:r>
            <a:r>
              <a:rPr lang="es-ES_tradnl" dirty="0"/>
              <a:t> </a:t>
            </a:r>
            <a:r>
              <a:rPr lang="es-ES_tradnl" dirty="0" err="1"/>
              <a:t>Recommendations</a:t>
            </a:r>
            <a:endParaRPr lang="es-ES_tradnl" dirty="0"/>
          </a:p>
        </p:txBody>
      </p:sp>
      <p:sp>
        <p:nvSpPr>
          <p:cNvPr id="3" name="Marcador de contenido 2"/>
          <p:cNvSpPr>
            <a:spLocks noGrp="1"/>
          </p:cNvSpPr>
          <p:nvPr>
            <p:ph idx="1"/>
          </p:nvPr>
        </p:nvSpPr>
        <p:spPr>
          <a:xfrm>
            <a:off x="614265" y="1149251"/>
            <a:ext cx="5754359" cy="4172766"/>
          </a:xfrm>
          <a:effectLst/>
        </p:spPr>
        <p:txBody>
          <a:bodyPr>
            <a:normAutofit/>
          </a:bodyPr>
          <a:lstStyle/>
          <a:p>
            <a:pPr marL="342900" indent="-342900">
              <a:buFont typeface="Arial" panose="020B0604020202020204" pitchFamily="34" charset="0"/>
              <a:buChar char="•"/>
            </a:pPr>
            <a:r>
              <a:rPr lang="en-US" dirty="0"/>
              <a:t>Ecommerce site may have 100k+ shoppers, each generating a clickstream.</a:t>
            </a:r>
          </a:p>
          <a:p>
            <a:pPr marL="342900" indent="-342900">
              <a:buFont typeface="Arial" panose="020B0604020202020204" pitchFamily="34" charset="0"/>
              <a:buChar char="•"/>
            </a:pPr>
            <a:r>
              <a:rPr lang="en-US" dirty="0"/>
              <a:t>Digital twin for each shopper:</a:t>
            </a:r>
          </a:p>
          <a:p>
            <a:pPr marL="690372" lvl="1" indent="-342900"/>
            <a:r>
              <a:rPr lang="en-US" dirty="0"/>
              <a:t>Maintains a history of clicks, shopper’s preferences, and purchasing history.</a:t>
            </a:r>
          </a:p>
          <a:p>
            <a:pPr marL="690372" lvl="1" indent="-342900"/>
            <a:r>
              <a:rPr lang="en-US" dirty="0"/>
              <a:t>Analyzes clicks to create new recommendations in real time.</a:t>
            </a:r>
          </a:p>
          <a:p>
            <a:pPr marL="342900" indent="-342900">
              <a:buFont typeface="Arial" panose="020B0604020202020204" pitchFamily="34" charset="0"/>
              <a:buChar char="•"/>
            </a:pPr>
            <a:r>
              <a:rPr lang="en-US" dirty="0"/>
              <a:t>Aggregate analysis:</a:t>
            </a:r>
          </a:p>
          <a:p>
            <a:pPr marL="690372" lvl="1" indent="-342900"/>
            <a:r>
              <a:rPr lang="en-US" dirty="0"/>
              <a:t>Determines collaborative shopping behavior, basket statistics, etc.</a:t>
            </a:r>
          </a:p>
          <a:p>
            <a:pPr marL="690372" lvl="1" indent="-342900"/>
            <a:r>
              <a:rPr lang="en-US" dirty="0"/>
              <a:t>Enables targeted, real-time flash sales.</a:t>
            </a:r>
          </a:p>
          <a:p>
            <a:pPr marL="342900" indent="-342900">
              <a:buFont typeface="Arial" panose="020B0604020202020204" pitchFamily="34" charset="0"/>
              <a:buChar char="•"/>
            </a:pPr>
            <a:endParaRPr lang="es-ES_tradnl" dirty="0"/>
          </a:p>
          <a:p>
            <a:pPr marL="342900" indent="-342900">
              <a:buFont typeface="Arial" panose="020B0604020202020204" pitchFamily="34" charset="0"/>
              <a:buChar char="•"/>
            </a:pPr>
            <a:endParaRPr lang="es-ES_tradnl" dirty="0"/>
          </a:p>
        </p:txBody>
      </p:sp>
      <p:pic>
        <p:nvPicPr>
          <p:cNvPr id="6" name="Picture 5">
            <a:extLst>
              <a:ext uri="{FF2B5EF4-FFF2-40B4-BE49-F238E27FC236}">
                <a16:creationId xmlns:a16="http://schemas.microsoft.com/office/drawing/2014/main" id="{DB480CAE-EFF4-4FA9-936E-44945A1797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801" y="1342616"/>
            <a:ext cx="5115934" cy="4172767"/>
          </a:xfrm>
          <a:prstGeom prst="rect">
            <a:avLst/>
          </a:prstGeom>
        </p:spPr>
      </p:pic>
      <p:sp>
        <p:nvSpPr>
          <p:cNvPr id="5" name="Footer Placeholder 3">
            <a:extLst>
              <a:ext uri="{FF2B5EF4-FFF2-40B4-BE49-F238E27FC236}">
                <a16:creationId xmlns:a16="http://schemas.microsoft.com/office/drawing/2014/main" id="{F8635407-942C-45CD-B281-9AA627F296A5}"/>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691734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1A34-72FB-75C6-C625-425D48048300}"/>
              </a:ext>
            </a:extLst>
          </p:cNvPr>
          <p:cNvSpPr>
            <a:spLocks noGrp="1"/>
          </p:cNvSpPr>
          <p:nvPr>
            <p:ph type="title"/>
          </p:nvPr>
        </p:nvSpPr>
        <p:spPr/>
        <p:txBody>
          <a:bodyPr/>
          <a:lstStyle/>
          <a:p>
            <a:r>
              <a:rPr lang="en-US" dirty="0"/>
              <a:t>Session 1: Technical Overview</a:t>
            </a:r>
          </a:p>
        </p:txBody>
      </p:sp>
      <p:sp>
        <p:nvSpPr>
          <p:cNvPr id="3" name="Content Placeholder 2">
            <a:extLst>
              <a:ext uri="{FF2B5EF4-FFF2-40B4-BE49-F238E27FC236}">
                <a16:creationId xmlns:a16="http://schemas.microsoft.com/office/drawing/2014/main" id="{E6647DE1-D418-8F61-C813-01A56AAA3008}"/>
              </a:ext>
            </a:extLst>
          </p:cNvPr>
          <p:cNvSpPr>
            <a:spLocks noGrp="1"/>
          </p:cNvSpPr>
          <p:nvPr>
            <p:ph idx="1"/>
          </p:nvPr>
        </p:nvSpPr>
        <p:spPr/>
        <p:txBody>
          <a:bodyPr/>
          <a:lstStyle/>
          <a:p>
            <a:r>
              <a:rPr lang="en-US" dirty="0"/>
              <a:t>About Us</a:t>
            </a:r>
          </a:p>
          <a:p>
            <a:r>
              <a:rPr lang="en-US" dirty="0"/>
              <a:t>The Need for Digital Twins in Real-Time Monitoring and Predictive Modeling</a:t>
            </a:r>
          </a:p>
          <a:p>
            <a:r>
              <a:rPr lang="en-US" dirty="0"/>
              <a:t>Benefits</a:t>
            </a:r>
          </a:p>
          <a:p>
            <a:r>
              <a:rPr lang="en-US" dirty="0"/>
              <a:t>Advanced Capabilities: Aggregate Analytics and Machine Learning</a:t>
            </a:r>
          </a:p>
          <a:p>
            <a:r>
              <a:rPr lang="en-US" dirty="0"/>
              <a:t>Example Use Cases in Real-Time Monitoring</a:t>
            </a:r>
          </a:p>
          <a:p>
            <a:r>
              <a:rPr lang="en-US" dirty="0"/>
              <a:t>Video: Tracking the U.S. Rail System to Prevent Derailments</a:t>
            </a:r>
          </a:p>
          <a:p>
            <a:r>
              <a:rPr lang="en-US" dirty="0"/>
              <a:t>Using Digital Twins for Large Scale Simulations</a:t>
            </a:r>
          </a:p>
          <a:p>
            <a:r>
              <a:rPr lang="en-US" dirty="0"/>
              <a:t>Development Process</a:t>
            </a:r>
          </a:p>
          <a:p>
            <a:r>
              <a:rPr lang="en-US" dirty="0"/>
              <a:t>Software Model and APIs</a:t>
            </a:r>
          </a:p>
          <a:p>
            <a:r>
              <a:rPr lang="en-US" dirty="0"/>
              <a:t>Example: Security Monitoring for a Nationwide Power Grid</a:t>
            </a:r>
          </a:p>
          <a:p>
            <a:r>
              <a:rPr lang="en-US" dirty="0"/>
              <a:t>Demo</a:t>
            </a:r>
          </a:p>
          <a:p>
            <a:endParaRPr lang="en-US" dirty="0"/>
          </a:p>
          <a:p>
            <a:endParaRPr lang="en-US" dirty="0"/>
          </a:p>
        </p:txBody>
      </p:sp>
      <p:sp>
        <p:nvSpPr>
          <p:cNvPr id="5" name="Slide Number Placeholder 4">
            <a:extLst>
              <a:ext uri="{FF2B5EF4-FFF2-40B4-BE49-F238E27FC236}">
                <a16:creationId xmlns:a16="http://schemas.microsoft.com/office/drawing/2014/main" id="{62E5608F-48F4-BB3B-F5DD-F4B583525A7E}"/>
              </a:ext>
            </a:extLst>
          </p:cNvPr>
          <p:cNvSpPr>
            <a:spLocks noGrp="1"/>
          </p:cNvSpPr>
          <p:nvPr>
            <p:ph type="sldNum" sz="quarter" idx="12"/>
          </p:nvPr>
        </p:nvSpPr>
        <p:spPr/>
        <p:txBody>
          <a:bodyPr/>
          <a:lstStyle/>
          <a:p>
            <a:fld id="{BD188CD3-179C-4C76-AE3D-EBE7AE601F5E}" type="slidenum">
              <a:rPr lang="en-US" smtClean="0"/>
              <a:t>3</a:t>
            </a:fld>
            <a:endParaRPr lang="en-US" dirty="0"/>
          </a:p>
        </p:txBody>
      </p:sp>
      <p:sp>
        <p:nvSpPr>
          <p:cNvPr id="6" name="Footer Placeholder 3">
            <a:extLst>
              <a:ext uri="{FF2B5EF4-FFF2-40B4-BE49-F238E27FC236}">
                <a16:creationId xmlns:a16="http://schemas.microsoft.com/office/drawing/2014/main" id="{B89F3E67-6F52-AABF-8481-5E375DAE55C9}"/>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20570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436" y="114301"/>
            <a:ext cx="10577883" cy="682112"/>
          </a:xfrm>
        </p:spPr>
        <p:txBody>
          <a:bodyPr>
            <a:normAutofit/>
          </a:bodyPr>
          <a:lstStyle/>
          <a:p>
            <a:r>
              <a:rPr lang="en-US" dirty="0"/>
              <a:t>Example: Personalized Health Tracking</a:t>
            </a:r>
          </a:p>
        </p:txBody>
      </p:sp>
      <p:sp>
        <p:nvSpPr>
          <p:cNvPr id="3" name="Content Placeholder 2"/>
          <p:cNvSpPr>
            <a:spLocks noGrp="1"/>
          </p:cNvSpPr>
          <p:nvPr>
            <p:ph idx="1"/>
          </p:nvPr>
        </p:nvSpPr>
        <p:spPr>
          <a:xfrm>
            <a:off x="364435" y="1061038"/>
            <a:ext cx="11261508" cy="5238749"/>
          </a:xfrm>
        </p:spPr>
        <p:txBody>
          <a:bodyPr>
            <a:normAutofit/>
          </a:bodyPr>
          <a:lstStyle/>
          <a:p>
            <a:pPr marL="0" indent="0">
              <a:buNone/>
            </a:pPr>
            <a:r>
              <a:rPr lang="es-ES_tradnl" dirty="0"/>
              <a:t>Real-time digital </a:t>
            </a:r>
            <a:r>
              <a:rPr lang="es-ES_tradnl" dirty="0" err="1"/>
              <a:t>twins</a:t>
            </a:r>
            <a:r>
              <a:rPr lang="es-ES_tradnl" dirty="0"/>
              <a:t> </a:t>
            </a:r>
            <a:r>
              <a:rPr lang="es-ES_tradnl" dirty="0" err="1"/>
              <a:t>analyze</a:t>
            </a:r>
            <a:r>
              <a:rPr lang="es-ES_tradnl" dirty="0"/>
              <a:t> </a:t>
            </a:r>
            <a:r>
              <a:rPr lang="es-ES_tradnl" dirty="0" err="1"/>
              <a:t>telemetry</a:t>
            </a:r>
            <a:r>
              <a:rPr lang="es-ES_tradnl" dirty="0"/>
              <a:t> </a:t>
            </a:r>
            <a:r>
              <a:rPr lang="es-ES_tradnl" dirty="0" err="1"/>
              <a:t>from</a:t>
            </a:r>
            <a:r>
              <a:rPr lang="es-ES_tradnl" dirty="0"/>
              <a:t> </a:t>
            </a:r>
            <a:r>
              <a:rPr lang="es-ES_tradnl" dirty="0" err="1"/>
              <a:t>health</a:t>
            </a:r>
            <a:r>
              <a:rPr lang="es-ES_tradnl" dirty="0"/>
              <a:t>-tracking </a:t>
            </a:r>
            <a:r>
              <a:rPr lang="es-ES_tradnl" dirty="0" err="1"/>
              <a:t>devices</a:t>
            </a:r>
            <a:r>
              <a:rPr lang="es-ES_tradnl" dirty="0"/>
              <a:t> </a:t>
            </a:r>
            <a:r>
              <a:rPr lang="es-ES_tradnl" dirty="0" err="1"/>
              <a:t>to</a:t>
            </a:r>
            <a:r>
              <a:rPr lang="es-ES_tradnl" dirty="0"/>
              <a:t> </a:t>
            </a:r>
            <a:r>
              <a:rPr lang="es-ES_tradnl" dirty="0" err="1"/>
              <a:t>help</a:t>
            </a:r>
            <a:r>
              <a:rPr lang="es-ES_tradnl" dirty="0"/>
              <a:t> </a:t>
            </a:r>
            <a:r>
              <a:rPr lang="es-ES_tradnl" dirty="0" err="1"/>
              <a:t>ensure</a:t>
            </a:r>
            <a:r>
              <a:rPr lang="es-ES_tradnl" dirty="0"/>
              <a:t> </a:t>
            </a:r>
            <a:r>
              <a:rPr lang="es-ES_tradnl" dirty="0" err="1"/>
              <a:t>wearer’s</a:t>
            </a:r>
            <a:r>
              <a:rPr lang="es-ES_tradnl" dirty="0"/>
              <a:t> safety and </a:t>
            </a:r>
            <a:r>
              <a:rPr lang="es-ES_tradnl" dirty="0" err="1"/>
              <a:t>give</a:t>
            </a:r>
            <a:r>
              <a:rPr lang="es-ES_tradnl" dirty="0"/>
              <a:t> </a:t>
            </a:r>
            <a:r>
              <a:rPr lang="es-ES_tradnl" dirty="0" err="1"/>
              <a:t>feedback</a:t>
            </a:r>
            <a:r>
              <a:rPr lang="es-ES_tradnl" dirty="0"/>
              <a:t>:</a:t>
            </a:r>
          </a:p>
          <a:p>
            <a:pPr marL="800100" lvl="1" indent="-342900"/>
            <a:r>
              <a:rPr lang="es-ES_tradnl" dirty="0" err="1"/>
              <a:t>RTDTs</a:t>
            </a:r>
            <a:r>
              <a:rPr lang="es-ES_tradnl" dirty="0"/>
              <a:t> </a:t>
            </a:r>
            <a:r>
              <a:rPr lang="es-ES_tradnl" dirty="0" err="1"/>
              <a:t>receive</a:t>
            </a:r>
            <a:r>
              <a:rPr lang="es-ES_tradnl" dirty="0"/>
              <a:t> </a:t>
            </a:r>
            <a:r>
              <a:rPr lang="es-ES_tradnl" dirty="0" err="1"/>
              <a:t>periodic</a:t>
            </a:r>
            <a:r>
              <a:rPr lang="es-ES_tradnl" dirty="0"/>
              <a:t> </a:t>
            </a:r>
            <a:r>
              <a:rPr lang="es-ES_tradnl" dirty="0" err="1"/>
              <a:t>messages</a:t>
            </a:r>
            <a:r>
              <a:rPr lang="es-ES_tradnl" dirty="0"/>
              <a:t> </a:t>
            </a:r>
            <a:r>
              <a:rPr lang="es-ES_tradnl" dirty="0" err="1"/>
              <a:t>with</a:t>
            </a:r>
            <a:r>
              <a:rPr lang="es-ES_tradnl" dirty="0"/>
              <a:t> </a:t>
            </a:r>
            <a:r>
              <a:rPr lang="es-ES_tradnl" dirty="0" err="1"/>
              <a:t>key</a:t>
            </a:r>
            <a:r>
              <a:rPr lang="es-ES_tradnl" dirty="0"/>
              <a:t> </a:t>
            </a:r>
            <a:r>
              <a:rPr lang="es-ES_tradnl" dirty="0" err="1"/>
              <a:t>metrics</a:t>
            </a:r>
            <a:r>
              <a:rPr lang="es-ES_tradnl" dirty="0"/>
              <a:t> (</a:t>
            </a:r>
            <a:r>
              <a:rPr lang="es-ES_tradnl" dirty="0" err="1"/>
              <a:t>heart</a:t>
            </a:r>
            <a:r>
              <a:rPr lang="es-ES_tradnl" dirty="0"/>
              <a:t> </a:t>
            </a:r>
            <a:r>
              <a:rPr lang="es-ES_tradnl" dirty="0" err="1"/>
              <a:t>rate</a:t>
            </a:r>
            <a:r>
              <a:rPr lang="es-ES_tradnl" dirty="0"/>
              <a:t>, </a:t>
            </a:r>
            <a:r>
              <a:rPr lang="es-ES_tradnl" dirty="0" err="1"/>
              <a:t>blood</a:t>
            </a:r>
            <a:r>
              <a:rPr lang="es-ES_tradnl" dirty="0"/>
              <a:t> </a:t>
            </a:r>
            <a:r>
              <a:rPr lang="es-ES_tradnl" dirty="0" err="1"/>
              <a:t>oxygen</a:t>
            </a:r>
            <a:r>
              <a:rPr lang="es-ES_tradnl" dirty="0"/>
              <a:t>, etc.).</a:t>
            </a:r>
          </a:p>
          <a:p>
            <a:pPr marL="800100" lvl="1" indent="-342900"/>
            <a:r>
              <a:rPr lang="es-ES_tradnl" dirty="0" err="1"/>
              <a:t>RTDTs</a:t>
            </a:r>
            <a:r>
              <a:rPr lang="es-ES_tradnl" dirty="0"/>
              <a:t> </a:t>
            </a:r>
            <a:r>
              <a:rPr lang="es-ES_tradnl" dirty="0" err="1"/>
              <a:t>track</a:t>
            </a:r>
            <a:r>
              <a:rPr lang="es-ES_tradnl" dirty="0"/>
              <a:t> </a:t>
            </a:r>
            <a:r>
              <a:rPr lang="es-ES_tradnl" dirty="0" err="1"/>
              <a:t>person’s</a:t>
            </a:r>
            <a:r>
              <a:rPr lang="es-ES_tradnl" dirty="0"/>
              <a:t> </a:t>
            </a:r>
            <a:r>
              <a:rPr lang="es-ES_tradnl" dirty="0" err="1"/>
              <a:t>health</a:t>
            </a:r>
            <a:r>
              <a:rPr lang="es-ES_tradnl" dirty="0"/>
              <a:t> </a:t>
            </a:r>
            <a:r>
              <a:rPr lang="es-ES_tradnl" dirty="0" err="1"/>
              <a:t>history</a:t>
            </a:r>
            <a:r>
              <a:rPr lang="es-ES_tradnl" dirty="0"/>
              <a:t>, </a:t>
            </a:r>
            <a:r>
              <a:rPr lang="es-ES_tradnl" dirty="0" err="1"/>
              <a:t>medications</a:t>
            </a:r>
            <a:r>
              <a:rPr lang="es-ES_tradnl" dirty="0"/>
              <a:t>, </a:t>
            </a:r>
            <a:r>
              <a:rPr lang="es-ES_tradnl" dirty="0" err="1"/>
              <a:t>limitations</a:t>
            </a:r>
            <a:r>
              <a:rPr lang="es-ES_tradnl" dirty="0"/>
              <a:t>, </a:t>
            </a:r>
            <a:r>
              <a:rPr lang="es-ES_tradnl" dirty="0" err="1"/>
              <a:t>recent</a:t>
            </a:r>
            <a:r>
              <a:rPr lang="es-ES_tradnl" dirty="0"/>
              <a:t> medical </a:t>
            </a:r>
            <a:r>
              <a:rPr lang="es-ES_tradnl" dirty="0" err="1"/>
              <a:t>events</a:t>
            </a:r>
            <a:r>
              <a:rPr lang="es-ES_tradnl" dirty="0"/>
              <a:t>.</a:t>
            </a:r>
          </a:p>
          <a:p>
            <a:pPr marL="800100" lvl="1" indent="-342900"/>
            <a:r>
              <a:rPr lang="es-ES_tradnl" dirty="0"/>
              <a:t>Data-</a:t>
            </a:r>
            <a:r>
              <a:rPr lang="es-ES_tradnl" dirty="0" err="1"/>
              <a:t>parallel</a:t>
            </a:r>
            <a:r>
              <a:rPr lang="es-ES_tradnl" dirty="0"/>
              <a:t> </a:t>
            </a:r>
            <a:r>
              <a:rPr lang="es-ES_tradnl" dirty="0" err="1"/>
              <a:t>analysis</a:t>
            </a:r>
            <a:r>
              <a:rPr lang="es-ES_tradnl" dirty="0"/>
              <a:t> combines </a:t>
            </a:r>
            <a:r>
              <a:rPr lang="es-ES_tradnl" dirty="0" err="1"/>
              <a:t>dynamic</a:t>
            </a:r>
            <a:r>
              <a:rPr lang="es-ES_tradnl" dirty="0"/>
              <a:t> </a:t>
            </a:r>
            <a:r>
              <a:rPr lang="es-ES_tradnl" dirty="0" err="1"/>
              <a:t>results</a:t>
            </a:r>
            <a:r>
              <a:rPr lang="es-ES_tradnl" dirty="0"/>
              <a:t> </a:t>
            </a:r>
            <a:r>
              <a:rPr lang="es-ES_tradnl" dirty="0" err="1"/>
              <a:t>from</a:t>
            </a:r>
            <a:r>
              <a:rPr lang="es-ES_tradnl" dirty="0"/>
              <a:t> </a:t>
            </a:r>
            <a:r>
              <a:rPr lang="es-ES_tradnl" dirty="0" err="1"/>
              <a:t>large</a:t>
            </a:r>
            <a:r>
              <a:rPr lang="es-ES_tradnl" dirty="0"/>
              <a:t> </a:t>
            </a:r>
            <a:r>
              <a:rPr lang="es-ES_tradnl" dirty="0" err="1"/>
              <a:t>populations</a:t>
            </a:r>
            <a:r>
              <a:rPr lang="es-ES_tradnl" dirty="0"/>
              <a:t> </a:t>
            </a:r>
            <a:r>
              <a:rPr lang="es-ES_tradnl" dirty="0" err="1"/>
              <a:t>for</a:t>
            </a:r>
            <a:r>
              <a:rPr lang="es-ES_tradnl" dirty="0"/>
              <a:t> </a:t>
            </a:r>
            <a:r>
              <a:rPr lang="es-ES_tradnl" dirty="0" err="1"/>
              <a:t>feedback</a:t>
            </a:r>
            <a:r>
              <a:rPr lang="es-ES_tradnl" dirty="0"/>
              <a:t>.</a:t>
            </a:r>
          </a:p>
        </p:txBody>
      </p:sp>
      <p:sp>
        <p:nvSpPr>
          <p:cNvPr id="12" name="Slide Number Placeholder 6"/>
          <p:cNvSpPr>
            <a:spLocks noGrp="1"/>
          </p:cNvSpPr>
          <p:nvPr>
            <p:ph type="sldNum" sz="quarter" idx="12"/>
          </p:nvPr>
        </p:nvSpPr>
        <p:spPr>
          <a:xfrm>
            <a:off x="9746674" y="6356350"/>
            <a:ext cx="2094143" cy="365125"/>
          </a:xfrm>
        </p:spPr>
        <p:txBody>
          <a:bodyPr/>
          <a:lstStyle/>
          <a:p>
            <a:fld id="{BD188CD3-179C-4C76-AE3D-EBE7AE601F5E}" type="slidenum">
              <a:rPr lang="en-US" smtClean="0"/>
              <a:t>30</a:t>
            </a:fld>
            <a:endParaRPr lang="en-US" dirty="0"/>
          </a:p>
        </p:txBody>
      </p:sp>
      <p:sp>
        <p:nvSpPr>
          <p:cNvPr id="10" name="Footer Placeholder 3">
            <a:extLst>
              <a:ext uri="{FF2B5EF4-FFF2-40B4-BE49-F238E27FC236}">
                <a16:creationId xmlns:a16="http://schemas.microsoft.com/office/drawing/2014/main" id="{9BFE8D27-9854-4ADE-A71A-1B812B2FC980}"/>
              </a:ext>
            </a:extLst>
          </p:cNvPr>
          <p:cNvSpPr>
            <a:spLocks noGrp="1"/>
          </p:cNvSpPr>
          <p:nvPr>
            <p:ph type="ftr" sz="quarter" idx="11"/>
          </p:nvPr>
        </p:nvSpPr>
        <p:spPr>
          <a:xfrm>
            <a:off x="3352800" y="6356350"/>
            <a:ext cx="5486400" cy="365125"/>
          </a:xfrm>
        </p:spPr>
        <p:txBody>
          <a:bodyPr/>
          <a:lstStyle/>
          <a:p>
            <a:r>
              <a:rPr lang="en-US" dirty="0"/>
              <a:t>© ScaleOut Software, Inc.</a:t>
            </a:r>
          </a:p>
        </p:txBody>
      </p:sp>
      <p:pic>
        <p:nvPicPr>
          <p:cNvPr id="20" name="Picture 19">
            <a:extLst>
              <a:ext uri="{FF2B5EF4-FFF2-40B4-BE49-F238E27FC236}">
                <a16:creationId xmlns:a16="http://schemas.microsoft.com/office/drawing/2014/main" id="{3F85E4D8-9309-DA64-AF9C-4A254F77E4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2948" y="3321733"/>
            <a:ext cx="6878457" cy="2665347"/>
          </a:xfrm>
          <a:prstGeom prst="rect">
            <a:avLst/>
          </a:prstGeom>
        </p:spPr>
      </p:pic>
    </p:spTree>
    <p:extLst>
      <p:ext uri="{BB962C8B-B14F-4D97-AF65-F5344CB8AC3E}">
        <p14:creationId xmlns:p14="http://schemas.microsoft.com/office/powerpoint/2010/main" val="1631161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5FD5-9962-466C-8E66-0F83D44B1B76}"/>
              </a:ext>
            </a:extLst>
          </p:cNvPr>
          <p:cNvSpPr>
            <a:spLocks noGrp="1"/>
          </p:cNvSpPr>
          <p:nvPr>
            <p:ph type="title"/>
          </p:nvPr>
        </p:nvSpPr>
        <p:spPr/>
        <p:txBody>
          <a:bodyPr/>
          <a:lstStyle/>
          <a:p>
            <a:r>
              <a:rPr lang="en-US" dirty="0"/>
              <a:t>Example: Contact Tracing</a:t>
            </a:r>
          </a:p>
        </p:txBody>
      </p:sp>
      <p:sp>
        <p:nvSpPr>
          <p:cNvPr id="3" name="Content Placeholder 2">
            <a:extLst>
              <a:ext uri="{FF2B5EF4-FFF2-40B4-BE49-F238E27FC236}">
                <a16:creationId xmlns:a16="http://schemas.microsoft.com/office/drawing/2014/main" id="{74A1DE60-EC17-42F0-BE27-4649C2E92036}"/>
              </a:ext>
            </a:extLst>
          </p:cNvPr>
          <p:cNvSpPr>
            <a:spLocks noGrp="1"/>
          </p:cNvSpPr>
          <p:nvPr>
            <p:ph idx="1"/>
          </p:nvPr>
        </p:nvSpPr>
        <p:spPr>
          <a:xfrm>
            <a:off x="364435" y="1028700"/>
            <a:ext cx="4790495" cy="5148263"/>
          </a:xfrm>
        </p:spPr>
        <p:txBody>
          <a:bodyPr/>
          <a:lstStyle/>
          <a:p>
            <a:r>
              <a:rPr lang="en-US" dirty="0"/>
              <a:t>Cloud service tracks employees, creates notifications, and provides real-time aggregate statistics.</a:t>
            </a:r>
          </a:p>
          <a:p>
            <a:r>
              <a:rPr lang="en-US" dirty="0"/>
              <a:t>A real-time digital twin instance tracks each employee:</a:t>
            </a:r>
          </a:p>
          <a:p>
            <a:pPr lvl="1"/>
            <a:r>
              <a:rPr lang="en-US" sz="2000" dirty="0"/>
              <a:t>Keeps list of contacts.</a:t>
            </a:r>
          </a:p>
          <a:p>
            <a:pPr lvl="1"/>
            <a:r>
              <a:rPr lang="en-US" sz="2000" dirty="0"/>
              <a:t>Signals other digital twins when employees tests positive.</a:t>
            </a:r>
          </a:p>
          <a:p>
            <a:pPr lvl="1"/>
            <a:r>
              <a:rPr lang="en-US" sz="2000" dirty="0"/>
              <a:t>Digital twins traverse network of contacts within seconds.</a:t>
            </a:r>
          </a:p>
          <a:p>
            <a:pPr lvl="1"/>
            <a:r>
              <a:rPr lang="en-US" sz="2000" dirty="0"/>
              <a:t>Each signaled twin alerts its employee.</a:t>
            </a:r>
          </a:p>
          <a:p>
            <a:pPr lvl="1"/>
            <a:r>
              <a:rPr lang="en-US" sz="2000" dirty="0"/>
              <a:t>Twins maintain statistics for aggregate analysis.</a:t>
            </a:r>
          </a:p>
          <a:p>
            <a:pPr lvl="1"/>
            <a:endParaRPr lang="en-US" dirty="0"/>
          </a:p>
        </p:txBody>
      </p:sp>
      <p:sp>
        <p:nvSpPr>
          <p:cNvPr id="5" name="Slide Number Placeholder 4">
            <a:extLst>
              <a:ext uri="{FF2B5EF4-FFF2-40B4-BE49-F238E27FC236}">
                <a16:creationId xmlns:a16="http://schemas.microsoft.com/office/drawing/2014/main" id="{93C1D479-013E-438D-86EB-9EEB79463736}"/>
              </a:ext>
            </a:extLst>
          </p:cNvPr>
          <p:cNvSpPr>
            <a:spLocks noGrp="1"/>
          </p:cNvSpPr>
          <p:nvPr>
            <p:ph type="sldNum" sz="quarter" idx="12"/>
          </p:nvPr>
        </p:nvSpPr>
        <p:spPr/>
        <p:txBody>
          <a:bodyPr/>
          <a:lstStyle/>
          <a:p>
            <a:fld id="{BD188CD3-179C-4C76-AE3D-EBE7AE601F5E}" type="slidenum">
              <a:rPr lang="en-US" smtClean="0"/>
              <a:t>31</a:t>
            </a:fld>
            <a:endParaRPr lang="en-US" dirty="0"/>
          </a:p>
        </p:txBody>
      </p:sp>
      <p:pic>
        <p:nvPicPr>
          <p:cNvPr id="7" name="Picture 6" descr="Graphical user interface, diagram&#10;&#10;Description automatically generated">
            <a:extLst>
              <a:ext uri="{FF2B5EF4-FFF2-40B4-BE49-F238E27FC236}">
                <a16:creationId xmlns:a16="http://schemas.microsoft.com/office/drawing/2014/main" id="{A00E9570-CAA2-43C6-8FAB-4E50C613B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8287" y="1028700"/>
            <a:ext cx="4664971" cy="1769773"/>
          </a:xfrm>
          <a:prstGeom prst="rect">
            <a:avLst/>
          </a:prstGeom>
        </p:spPr>
      </p:pic>
      <p:pic>
        <p:nvPicPr>
          <p:cNvPr id="9" name="Picture 8" descr="Diagram&#10;&#10;Description automatically generated">
            <a:extLst>
              <a:ext uri="{FF2B5EF4-FFF2-40B4-BE49-F238E27FC236}">
                <a16:creationId xmlns:a16="http://schemas.microsoft.com/office/drawing/2014/main" id="{9D73531E-A74C-41AF-9BF9-02EEE50F1B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0213" y="2949867"/>
            <a:ext cx="5793076" cy="3186192"/>
          </a:xfrm>
          <a:prstGeom prst="rect">
            <a:avLst/>
          </a:prstGeom>
        </p:spPr>
      </p:pic>
      <p:sp>
        <p:nvSpPr>
          <p:cNvPr id="6" name="Footer Placeholder 3">
            <a:extLst>
              <a:ext uri="{FF2B5EF4-FFF2-40B4-BE49-F238E27FC236}">
                <a16:creationId xmlns:a16="http://schemas.microsoft.com/office/drawing/2014/main" id="{3E41245A-6C38-683A-F2BD-7EFFD85AB372}"/>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206958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311A1-1D28-6C63-9885-889D1F79739C}"/>
              </a:ext>
            </a:extLst>
          </p:cNvPr>
          <p:cNvSpPr>
            <a:spLocks noGrp="1"/>
          </p:cNvSpPr>
          <p:nvPr>
            <p:ph type="title"/>
          </p:nvPr>
        </p:nvSpPr>
        <p:spPr/>
        <p:txBody>
          <a:bodyPr/>
          <a:lstStyle/>
          <a:p>
            <a:r>
              <a:rPr lang="en-US" dirty="0"/>
              <a:t>Example: Tracking the Freight Rail System</a:t>
            </a:r>
          </a:p>
        </p:txBody>
      </p:sp>
      <p:sp>
        <p:nvSpPr>
          <p:cNvPr id="3" name="Content Placeholder 2">
            <a:extLst>
              <a:ext uri="{FF2B5EF4-FFF2-40B4-BE49-F238E27FC236}">
                <a16:creationId xmlns:a16="http://schemas.microsoft.com/office/drawing/2014/main" id="{25E1C035-DD59-9D63-F96C-25B1D56E055D}"/>
              </a:ext>
            </a:extLst>
          </p:cNvPr>
          <p:cNvSpPr>
            <a:spLocks noGrp="1"/>
          </p:cNvSpPr>
          <p:nvPr>
            <p:ph idx="1"/>
          </p:nvPr>
        </p:nvSpPr>
        <p:spPr>
          <a:xfrm>
            <a:off x="364436" y="1028700"/>
            <a:ext cx="6656850" cy="5148263"/>
          </a:xfrm>
        </p:spPr>
        <p:txBody>
          <a:bodyPr/>
          <a:lstStyle/>
          <a:p>
            <a:r>
              <a:rPr lang="en-US" sz="2000" b="0" i="0" u="none" strike="noStrike" baseline="0" dirty="0">
                <a:solidFill>
                  <a:srgbClr val="000000"/>
                </a:solidFill>
                <a:latin typeface="Calibri" panose="020F0502020204030204" pitchFamily="34" charset="0"/>
              </a:rPr>
              <a:t>Each year in the US, thousands of freight trains carry 1.6 billion tons of freight across 140,000 miles of track:</a:t>
            </a:r>
          </a:p>
          <a:p>
            <a:pPr lvl="1"/>
            <a:r>
              <a:rPr lang="en-US" sz="1800" dirty="0">
                <a:solidFill>
                  <a:srgbClr val="000000"/>
                </a:solidFill>
                <a:latin typeface="Calibri" panose="020F0502020204030204" pitchFamily="34" charset="0"/>
              </a:rPr>
              <a:t>Approx. 300 trains per week</a:t>
            </a:r>
          </a:p>
          <a:p>
            <a:pPr lvl="1"/>
            <a:r>
              <a:rPr lang="en-US" sz="1800" dirty="0">
                <a:solidFill>
                  <a:srgbClr val="000000"/>
                </a:solidFill>
                <a:latin typeface="Calibri" panose="020F0502020204030204" pitchFamily="34" charset="0"/>
              </a:rPr>
              <a:t>Approx 500K carloads per week</a:t>
            </a:r>
          </a:p>
          <a:p>
            <a:r>
              <a:rPr lang="en-US" sz="2000" b="0" i="0" u="none" strike="noStrike" baseline="0" dirty="0">
                <a:solidFill>
                  <a:srgbClr val="000000"/>
                </a:solidFill>
                <a:latin typeface="Calibri" panose="020F0502020204030204" pitchFamily="34" charset="0"/>
              </a:rPr>
              <a:t>In 2022, there were more than 1,100 train derailments, causing over 100 million dollars in damage.</a:t>
            </a:r>
          </a:p>
          <a:p>
            <a:r>
              <a:rPr lang="en-US" sz="2000" b="0" i="0" u="none" strike="noStrike" baseline="0" dirty="0">
                <a:solidFill>
                  <a:srgbClr val="000000"/>
                </a:solidFill>
                <a:latin typeface="Calibri" panose="020F0502020204030204" pitchFamily="34" charset="0"/>
              </a:rPr>
              <a:t>6,000 hot boxes around the US monitor the temperature of wheel bearings, which can cause derailments if they get too hot.</a:t>
            </a:r>
          </a:p>
          <a:p>
            <a:r>
              <a:rPr lang="en-US" sz="2000" dirty="0">
                <a:solidFill>
                  <a:srgbClr val="000000"/>
                </a:solidFill>
                <a:latin typeface="Calibri" panose="020F0502020204030204" pitchFamily="34" charset="0"/>
              </a:rPr>
              <a:t>Hot boxes just alert operators by radio when high temperature is detected; they do not track trends.</a:t>
            </a:r>
          </a:p>
          <a:p>
            <a:r>
              <a:rPr lang="en-US" sz="2000" dirty="0">
                <a:solidFill>
                  <a:srgbClr val="000000"/>
                </a:solidFill>
                <a:latin typeface="Calibri" panose="020F0502020204030204" pitchFamily="34" charset="0"/>
              </a:rPr>
              <a:t>Digital twins can solve this problem:</a:t>
            </a:r>
          </a:p>
          <a:p>
            <a:pPr lvl="1"/>
            <a:r>
              <a:rPr lang="en-US" sz="1800" dirty="0">
                <a:solidFill>
                  <a:srgbClr val="000000"/>
                </a:solidFill>
                <a:latin typeface="Calibri" panose="020F0502020204030204" pitchFamily="34" charset="0"/>
              </a:rPr>
              <a:t>Track and analyze temperature trends for all wheel bearings.</a:t>
            </a:r>
          </a:p>
          <a:p>
            <a:pPr lvl="1"/>
            <a:r>
              <a:rPr lang="en-US" sz="1800" dirty="0">
                <a:solidFill>
                  <a:srgbClr val="000000"/>
                </a:solidFill>
                <a:latin typeface="Calibri" panose="020F0502020204030204" pitchFamily="34" charset="0"/>
              </a:rPr>
              <a:t>Integrate service history and other relevant data to assess danger and create timely alerts.</a:t>
            </a:r>
            <a:endParaRPr lang="en-US" sz="1800" dirty="0"/>
          </a:p>
        </p:txBody>
      </p:sp>
      <p:sp>
        <p:nvSpPr>
          <p:cNvPr id="5" name="Slide Number Placeholder 4">
            <a:extLst>
              <a:ext uri="{FF2B5EF4-FFF2-40B4-BE49-F238E27FC236}">
                <a16:creationId xmlns:a16="http://schemas.microsoft.com/office/drawing/2014/main" id="{0BF4D775-2FD0-AB1A-85F8-77A0E7E98DE3}"/>
              </a:ext>
            </a:extLst>
          </p:cNvPr>
          <p:cNvSpPr>
            <a:spLocks noGrp="1"/>
          </p:cNvSpPr>
          <p:nvPr>
            <p:ph type="sldNum" sz="quarter" idx="12"/>
          </p:nvPr>
        </p:nvSpPr>
        <p:spPr/>
        <p:txBody>
          <a:bodyPr/>
          <a:lstStyle/>
          <a:p>
            <a:fld id="{BD188CD3-179C-4C76-AE3D-EBE7AE601F5E}" type="slidenum">
              <a:rPr lang="en-US" smtClean="0"/>
              <a:t>32</a:t>
            </a:fld>
            <a:endParaRPr lang="en-US" dirty="0"/>
          </a:p>
        </p:txBody>
      </p:sp>
      <p:grpSp>
        <p:nvGrpSpPr>
          <p:cNvPr id="13" name="Group 12">
            <a:extLst>
              <a:ext uri="{FF2B5EF4-FFF2-40B4-BE49-F238E27FC236}">
                <a16:creationId xmlns:a16="http://schemas.microsoft.com/office/drawing/2014/main" id="{EA0B3CD1-CFF0-EFA0-6029-D2FA5C1B7106}"/>
              </a:ext>
            </a:extLst>
          </p:cNvPr>
          <p:cNvGrpSpPr/>
          <p:nvPr/>
        </p:nvGrpSpPr>
        <p:grpSpPr>
          <a:xfrm>
            <a:off x="7601026" y="3378651"/>
            <a:ext cx="3563413" cy="2574175"/>
            <a:chOff x="7601026" y="3533767"/>
            <a:chExt cx="3563413" cy="2574175"/>
          </a:xfrm>
        </p:grpSpPr>
        <p:pic>
          <p:nvPicPr>
            <p:cNvPr id="1026" name="Picture 2">
              <a:extLst>
                <a:ext uri="{FF2B5EF4-FFF2-40B4-BE49-F238E27FC236}">
                  <a16:creationId xmlns:a16="http://schemas.microsoft.com/office/drawing/2014/main" id="{76F657D7-B7A5-23DB-0F0A-709875762C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7354" y="4112706"/>
              <a:ext cx="3547085" cy="1995236"/>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6FDFAD6-DF1E-4D18-6272-DB967FA2A424}"/>
                </a:ext>
              </a:extLst>
            </p:cNvPr>
            <p:cNvPicPr>
              <a:picLocks noChangeAspect="1"/>
            </p:cNvPicPr>
            <p:nvPr/>
          </p:nvPicPr>
          <p:blipFill>
            <a:blip r:embed="rId3"/>
            <a:stretch>
              <a:fillRect/>
            </a:stretch>
          </p:blipFill>
          <p:spPr>
            <a:xfrm>
              <a:off x="7601026" y="3533767"/>
              <a:ext cx="3561759" cy="861325"/>
            </a:xfrm>
            <a:prstGeom prst="rect">
              <a:avLst/>
            </a:prstGeom>
          </p:spPr>
        </p:pic>
      </p:grpSp>
      <p:sp>
        <p:nvSpPr>
          <p:cNvPr id="14" name="TextBox 13">
            <a:extLst>
              <a:ext uri="{FF2B5EF4-FFF2-40B4-BE49-F238E27FC236}">
                <a16:creationId xmlns:a16="http://schemas.microsoft.com/office/drawing/2014/main" id="{72BABFA0-5035-D64D-6D1E-BB81F9ED6750}"/>
              </a:ext>
            </a:extLst>
          </p:cNvPr>
          <p:cNvSpPr txBox="1"/>
          <p:nvPr/>
        </p:nvSpPr>
        <p:spPr>
          <a:xfrm>
            <a:off x="10123714" y="5952826"/>
            <a:ext cx="1133644" cy="307777"/>
          </a:xfrm>
          <a:prstGeom prst="rect">
            <a:avLst/>
          </a:prstGeom>
          <a:noFill/>
        </p:spPr>
        <p:txBody>
          <a:bodyPr wrap="none" rtlCol="0">
            <a:spAutoFit/>
          </a:bodyPr>
          <a:lstStyle/>
          <a:p>
            <a:r>
              <a:rPr lang="en-US" sz="1400" dirty="0"/>
              <a:t>July 28, 2023</a:t>
            </a:r>
          </a:p>
        </p:txBody>
      </p:sp>
      <p:pic>
        <p:nvPicPr>
          <p:cNvPr id="16" name="Picture 15" descr="A train on the tracks&#10;&#10;Description automatically generated">
            <a:extLst>
              <a:ext uri="{FF2B5EF4-FFF2-40B4-BE49-F238E27FC236}">
                <a16:creationId xmlns:a16="http://schemas.microsoft.com/office/drawing/2014/main" id="{A23E8BAD-7013-BF06-5FFD-7A5D805861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5659" y="1177620"/>
            <a:ext cx="3990474" cy="1995237"/>
          </a:xfrm>
          <a:prstGeom prst="rect">
            <a:avLst/>
          </a:prstGeom>
          <a:effectLst>
            <a:glow rad="63500">
              <a:schemeClr val="accent1">
                <a:satMod val="175000"/>
                <a:alpha val="40000"/>
              </a:schemeClr>
            </a:glow>
          </a:effectLst>
        </p:spPr>
      </p:pic>
      <p:sp>
        <p:nvSpPr>
          <p:cNvPr id="6" name="Footer Placeholder 4">
            <a:extLst>
              <a:ext uri="{FF2B5EF4-FFF2-40B4-BE49-F238E27FC236}">
                <a16:creationId xmlns:a16="http://schemas.microsoft.com/office/drawing/2014/main" id="{AA27B593-C5AA-BB06-AF0D-E160184C4D57}"/>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1705341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6832-B787-4CC1-C921-D0821C8F54D0}"/>
              </a:ext>
            </a:extLst>
          </p:cNvPr>
          <p:cNvSpPr>
            <a:spLocks noGrp="1"/>
          </p:cNvSpPr>
          <p:nvPr>
            <p:ph type="title"/>
          </p:nvPr>
        </p:nvSpPr>
        <p:spPr/>
        <p:txBody>
          <a:bodyPr/>
          <a:lstStyle/>
          <a:p>
            <a:r>
              <a:rPr lang="en-US" dirty="0"/>
              <a:t>VIDEO: Preventing Train Derailments</a:t>
            </a:r>
          </a:p>
        </p:txBody>
      </p:sp>
      <p:sp>
        <p:nvSpPr>
          <p:cNvPr id="5" name="Slide Number Placeholder 4">
            <a:extLst>
              <a:ext uri="{FF2B5EF4-FFF2-40B4-BE49-F238E27FC236}">
                <a16:creationId xmlns:a16="http://schemas.microsoft.com/office/drawing/2014/main" id="{39A338DE-1BD1-E351-3E26-7D52FBDE8F76}"/>
              </a:ext>
            </a:extLst>
          </p:cNvPr>
          <p:cNvSpPr>
            <a:spLocks noGrp="1"/>
          </p:cNvSpPr>
          <p:nvPr>
            <p:ph type="sldNum" sz="quarter" idx="12"/>
          </p:nvPr>
        </p:nvSpPr>
        <p:spPr/>
        <p:txBody>
          <a:bodyPr/>
          <a:lstStyle/>
          <a:p>
            <a:fld id="{BD188CD3-179C-4C76-AE3D-EBE7AE601F5E}" type="slidenum">
              <a:rPr lang="en-US" smtClean="0"/>
              <a:t>33</a:t>
            </a:fld>
            <a:endParaRPr lang="en-US" dirty="0"/>
          </a:p>
        </p:txBody>
      </p:sp>
      <p:sp>
        <p:nvSpPr>
          <p:cNvPr id="3" name="Footer Placeholder 4">
            <a:extLst>
              <a:ext uri="{FF2B5EF4-FFF2-40B4-BE49-F238E27FC236}">
                <a16:creationId xmlns:a16="http://schemas.microsoft.com/office/drawing/2014/main" id="{AA8EF3B0-7A75-C7C6-6413-B13D79723350}"/>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
        <p:nvSpPr>
          <p:cNvPr id="6" name="Content Placeholder 5">
            <a:extLst>
              <a:ext uri="{FF2B5EF4-FFF2-40B4-BE49-F238E27FC236}">
                <a16:creationId xmlns:a16="http://schemas.microsoft.com/office/drawing/2014/main" id="{10168F80-68CB-D110-E60F-CCD29A37432F}"/>
              </a:ext>
            </a:extLst>
          </p:cNvPr>
          <p:cNvSpPr>
            <a:spLocks noGrp="1"/>
          </p:cNvSpPr>
          <p:nvPr>
            <p:ph idx="1"/>
          </p:nvPr>
        </p:nvSpPr>
        <p:spPr>
          <a:xfrm>
            <a:off x="357809" y="2944586"/>
            <a:ext cx="11476382" cy="2066925"/>
          </a:xfrm>
        </p:spPr>
        <p:txBody>
          <a:bodyPr>
            <a:normAutofit/>
          </a:bodyPr>
          <a:lstStyle/>
          <a:p>
            <a:pPr marL="0" indent="0" algn="ctr">
              <a:buNone/>
            </a:pPr>
            <a:r>
              <a:rPr lang="en-US" sz="4000" dirty="0">
                <a:hlinkClick r:id="rId2"/>
              </a:rPr>
              <a:t>https://youtu.be/9IDrjZEVN2I</a:t>
            </a:r>
            <a:r>
              <a:rPr lang="en-US" sz="4000" dirty="0"/>
              <a:t> </a:t>
            </a:r>
          </a:p>
        </p:txBody>
      </p:sp>
    </p:spTree>
    <p:extLst>
      <p:ext uri="{BB962C8B-B14F-4D97-AF65-F5344CB8AC3E}">
        <p14:creationId xmlns:p14="http://schemas.microsoft.com/office/powerpoint/2010/main" val="565175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30BB-7859-CD25-0145-795FD792C529}"/>
              </a:ext>
            </a:extLst>
          </p:cNvPr>
          <p:cNvSpPr>
            <a:spLocks noGrp="1"/>
          </p:cNvSpPr>
          <p:nvPr>
            <p:ph type="title"/>
          </p:nvPr>
        </p:nvSpPr>
        <p:spPr/>
        <p:txBody>
          <a:bodyPr/>
          <a:lstStyle/>
          <a:p>
            <a:r>
              <a:rPr lang="en-US" dirty="0"/>
              <a:t>Use Digital Twins for Simulation</a:t>
            </a:r>
          </a:p>
        </p:txBody>
      </p:sp>
      <p:sp>
        <p:nvSpPr>
          <p:cNvPr id="3" name="Content Placeholder 2">
            <a:extLst>
              <a:ext uri="{FF2B5EF4-FFF2-40B4-BE49-F238E27FC236}">
                <a16:creationId xmlns:a16="http://schemas.microsoft.com/office/drawing/2014/main" id="{563950EC-8FB8-A787-CC47-82AF9C2A1A96}"/>
              </a:ext>
            </a:extLst>
          </p:cNvPr>
          <p:cNvSpPr>
            <a:spLocks noGrp="1"/>
          </p:cNvSpPr>
          <p:nvPr>
            <p:ph idx="1"/>
          </p:nvPr>
        </p:nvSpPr>
        <p:spPr>
          <a:xfrm>
            <a:off x="364435" y="1028700"/>
            <a:ext cx="5816608" cy="5148263"/>
          </a:xfrm>
        </p:spPr>
        <p:txBody>
          <a:bodyPr>
            <a:normAutofit/>
          </a:bodyPr>
          <a:lstStyle/>
          <a:p>
            <a:pPr marL="0" indent="0">
              <a:buNone/>
            </a:pPr>
            <a:r>
              <a:rPr lang="en-US" dirty="0"/>
              <a:t>Digital twins simplify the construction of large-scale simulations (1000s to millions of interacting entities).</a:t>
            </a:r>
          </a:p>
          <a:p>
            <a:pPr marL="0" indent="0">
              <a:buNone/>
            </a:pPr>
            <a:r>
              <a:rPr lang="en-US" sz="100" dirty="0"/>
              <a:t> </a:t>
            </a:r>
          </a:p>
          <a:p>
            <a:pPr marL="0" indent="0">
              <a:buNone/>
            </a:pPr>
            <a:r>
              <a:rPr lang="en-US" dirty="0"/>
              <a:t>One use case: a </a:t>
            </a:r>
            <a:r>
              <a:rPr lang="en-US" b="1" dirty="0"/>
              <a:t>workload generator</a:t>
            </a:r>
            <a:r>
              <a:rPr lang="en-US" dirty="0"/>
              <a:t> for testing streaming analytics.</a:t>
            </a:r>
          </a:p>
          <a:p>
            <a:pPr marL="0" indent="0">
              <a:buNone/>
            </a:pPr>
            <a:r>
              <a:rPr lang="en-US" sz="800" dirty="0"/>
              <a:t> </a:t>
            </a:r>
            <a:endParaRPr lang="en-US" dirty="0"/>
          </a:p>
          <a:p>
            <a:pPr marL="0" indent="0">
              <a:buNone/>
            </a:pPr>
            <a:r>
              <a:rPr lang="en-US" dirty="0"/>
              <a:t>Key benefits:</a:t>
            </a:r>
          </a:p>
          <a:p>
            <a:r>
              <a:rPr lang="en-US" dirty="0"/>
              <a:t>Allows testing and validation prior to deployment.</a:t>
            </a:r>
          </a:p>
          <a:p>
            <a:r>
              <a:rPr lang="en-US" dirty="0"/>
              <a:t>Simplifies application design.</a:t>
            </a:r>
          </a:p>
          <a:p>
            <a:r>
              <a:rPr lang="en-US" dirty="0"/>
              <a:t>Enables seamless scaling to model large systems.</a:t>
            </a:r>
          </a:p>
        </p:txBody>
      </p:sp>
      <p:sp>
        <p:nvSpPr>
          <p:cNvPr id="5" name="Slide Number Placeholder 4">
            <a:extLst>
              <a:ext uri="{FF2B5EF4-FFF2-40B4-BE49-F238E27FC236}">
                <a16:creationId xmlns:a16="http://schemas.microsoft.com/office/drawing/2014/main" id="{809347D4-B6CE-888C-CB84-57FFAA75E329}"/>
              </a:ext>
            </a:extLst>
          </p:cNvPr>
          <p:cNvSpPr>
            <a:spLocks noGrp="1"/>
          </p:cNvSpPr>
          <p:nvPr>
            <p:ph type="sldNum" sz="quarter" idx="12"/>
          </p:nvPr>
        </p:nvSpPr>
        <p:spPr/>
        <p:txBody>
          <a:bodyPr/>
          <a:lstStyle/>
          <a:p>
            <a:fld id="{BD188CD3-179C-4C76-AE3D-EBE7AE601F5E}" type="slidenum">
              <a:rPr lang="en-US" smtClean="0"/>
              <a:t>34</a:t>
            </a:fld>
            <a:endParaRPr lang="en-US" dirty="0"/>
          </a:p>
        </p:txBody>
      </p:sp>
      <p:pic>
        <p:nvPicPr>
          <p:cNvPr id="9" name="Picture 8" descr="A screenshot of a computer&#10;&#10;Description automatically generated">
            <a:extLst>
              <a:ext uri="{FF2B5EF4-FFF2-40B4-BE49-F238E27FC236}">
                <a16:creationId xmlns:a16="http://schemas.microsoft.com/office/drawing/2014/main" id="{497FBAF2-F35E-88E0-88BC-3B2257DFE0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1043" y="1198898"/>
            <a:ext cx="4820631" cy="4821787"/>
          </a:xfrm>
          <a:prstGeom prst="rect">
            <a:avLst/>
          </a:prstGeom>
        </p:spPr>
      </p:pic>
      <p:sp>
        <p:nvSpPr>
          <p:cNvPr id="6" name="Footer Placeholder 4">
            <a:extLst>
              <a:ext uri="{FF2B5EF4-FFF2-40B4-BE49-F238E27FC236}">
                <a16:creationId xmlns:a16="http://schemas.microsoft.com/office/drawing/2014/main" id="{D3870F2C-6575-0F4E-94E0-7CCE050B6C51}"/>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122994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7A56BE64-6460-29D0-F836-C02B47370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1043" y="1198898"/>
            <a:ext cx="4820631" cy="4821787"/>
          </a:xfrm>
          <a:prstGeom prst="rect">
            <a:avLst/>
          </a:prstGeom>
        </p:spPr>
      </p:pic>
      <p:sp>
        <p:nvSpPr>
          <p:cNvPr id="2" name="Title 1">
            <a:extLst>
              <a:ext uri="{FF2B5EF4-FFF2-40B4-BE49-F238E27FC236}">
                <a16:creationId xmlns:a16="http://schemas.microsoft.com/office/drawing/2014/main" id="{27E330BB-7859-CD25-0145-795FD792C529}"/>
              </a:ext>
            </a:extLst>
          </p:cNvPr>
          <p:cNvSpPr>
            <a:spLocks noGrp="1"/>
          </p:cNvSpPr>
          <p:nvPr>
            <p:ph type="title"/>
          </p:nvPr>
        </p:nvSpPr>
        <p:spPr/>
        <p:txBody>
          <a:bodyPr/>
          <a:lstStyle/>
          <a:p>
            <a:r>
              <a:rPr lang="en-US" dirty="0"/>
              <a:t>Use Digital Twins for Simulation</a:t>
            </a:r>
          </a:p>
        </p:txBody>
      </p:sp>
      <p:sp>
        <p:nvSpPr>
          <p:cNvPr id="3" name="Content Placeholder 2">
            <a:extLst>
              <a:ext uri="{FF2B5EF4-FFF2-40B4-BE49-F238E27FC236}">
                <a16:creationId xmlns:a16="http://schemas.microsoft.com/office/drawing/2014/main" id="{563950EC-8FB8-A787-CC47-82AF9C2A1A96}"/>
              </a:ext>
            </a:extLst>
          </p:cNvPr>
          <p:cNvSpPr>
            <a:spLocks noGrp="1"/>
          </p:cNvSpPr>
          <p:nvPr>
            <p:ph idx="1"/>
          </p:nvPr>
        </p:nvSpPr>
        <p:spPr>
          <a:xfrm>
            <a:off x="364435" y="1028700"/>
            <a:ext cx="5816608" cy="5148263"/>
          </a:xfrm>
        </p:spPr>
        <p:txBody>
          <a:bodyPr>
            <a:normAutofit/>
          </a:bodyPr>
          <a:lstStyle/>
          <a:p>
            <a:pPr marL="0" indent="0">
              <a:buNone/>
            </a:pPr>
            <a:r>
              <a:rPr lang="en-US" dirty="0"/>
              <a:t>Digital twins simplify the construction of large-scale simulations (1000s to millions of interacting entities).</a:t>
            </a:r>
          </a:p>
          <a:p>
            <a:pPr marL="0" indent="0">
              <a:buNone/>
            </a:pPr>
            <a:r>
              <a:rPr lang="en-US" sz="100" dirty="0"/>
              <a:t> </a:t>
            </a:r>
          </a:p>
          <a:p>
            <a:pPr marL="0" indent="0">
              <a:buNone/>
            </a:pPr>
            <a:r>
              <a:rPr lang="en-US" dirty="0"/>
              <a:t>One use case: a </a:t>
            </a:r>
            <a:r>
              <a:rPr lang="en-US" b="1" dirty="0"/>
              <a:t>workload generator</a:t>
            </a:r>
            <a:r>
              <a:rPr lang="en-US" dirty="0"/>
              <a:t> for testing streaming analytics.</a:t>
            </a:r>
          </a:p>
          <a:p>
            <a:pPr marL="0" indent="0">
              <a:buNone/>
            </a:pPr>
            <a:r>
              <a:rPr lang="en-US" sz="800" dirty="0"/>
              <a:t> </a:t>
            </a:r>
            <a:endParaRPr lang="en-US" dirty="0"/>
          </a:p>
          <a:p>
            <a:pPr marL="0" indent="0">
              <a:buNone/>
            </a:pPr>
            <a:r>
              <a:rPr lang="en-US" dirty="0"/>
              <a:t>Key benefits:</a:t>
            </a:r>
          </a:p>
          <a:p>
            <a:r>
              <a:rPr lang="en-US" dirty="0"/>
              <a:t>Allows testing and validation prior to deployment.</a:t>
            </a:r>
          </a:p>
          <a:p>
            <a:r>
              <a:rPr lang="en-US" dirty="0"/>
              <a:t>Simplifies application design.</a:t>
            </a:r>
          </a:p>
          <a:p>
            <a:r>
              <a:rPr lang="en-US" dirty="0"/>
              <a:t>Enables seamless scaling to model large systems.</a:t>
            </a:r>
          </a:p>
        </p:txBody>
      </p:sp>
      <p:sp>
        <p:nvSpPr>
          <p:cNvPr id="5" name="Slide Number Placeholder 4">
            <a:extLst>
              <a:ext uri="{FF2B5EF4-FFF2-40B4-BE49-F238E27FC236}">
                <a16:creationId xmlns:a16="http://schemas.microsoft.com/office/drawing/2014/main" id="{809347D4-B6CE-888C-CB84-57FFAA75E329}"/>
              </a:ext>
            </a:extLst>
          </p:cNvPr>
          <p:cNvSpPr>
            <a:spLocks noGrp="1"/>
          </p:cNvSpPr>
          <p:nvPr>
            <p:ph type="sldNum" sz="quarter" idx="12"/>
          </p:nvPr>
        </p:nvSpPr>
        <p:spPr/>
        <p:txBody>
          <a:bodyPr/>
          <a:lstStyle/>
          <a:p>
            <a:fld id="{BD188CD3-179C-4C76-AE3D-EBE7AE601F5E}" type="slidenum">
              <a:rPr lang="en-US" smtClean="0"/>
              <a:t>35</a:t>
            </a:fld>
            <a:endParaRPr lang="en-US" dirty="0"/>
          </a:p>
        </p:txBody>
      </p:sp>
      <p:sp>
        <p:nvSpPr>
          <p:cNvPr id="6" name="Footer Placeholder 4">
            <a:extLst>
              <a:ext uri="{FF2B5EF4-FFF2-40B4-BE49-F238E27FC236}">
                <a16:creationId xmlns:a16="http://schemas.microsoft.com/office/drawing/2014/main" id="{EC099D72-3914-7FD7-84C6-9CB64D1F2C6D}"/>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3922835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C3A-B6A5-DAD9-6BC1-5570FF66AF33}"/>
              </a:ext>
            </a:extLst>
          </p:cNvPr>
          <p:cNvSpPr>
            <a:spLocks noGrp="1"/>
          </p:cNvSpPr>
          <p:nvPr>
            <p:ph type="title"/>
          </p:nvPr>
        </p:nvSpPr>
        <p:spPr/>
        <p:txBody>
          <a:bodyPr>
            <a:normAutofit fontScale="90000"/>
          </a:bodyPr>
          <a:lstStyle/>
          <a:p>
            <a:r>
              <a:rPr lang="en-US" dirty="0"/>
              <a:t>Using Simulation to Validate Streaming Analytics</a:t>
            </a:r>
          </a:p>
        </p:txBody>
      </p:sp>
      <p:sp>
        <p:nvSpPr>
          <p:cNvPr id="3" name="Content Placeholder 2">
            <a:extLst>
              <a:ext uri="{FF2B5EF4-FFF2-40B4-BE49-F238E27FC236}">
                <a16:creationId xmlns:a16="http://schemas.microsoft.com/office/drawing/2014/main" id="{E234FA1F-FDCD-0BD4-9C9A-A85913060824}"/>
              </a:ext>
            </a:extLst>
          </p:cNvPr>
          <p:cNvSpPr>
            <a:spLocks noGrp="1"/>
          </p:cNvSpPr>
          <p:nvPr>
            <p:ph idx="1"/>
          </p:nvPr>
        </p:nvSpPr>
        <p:spPr>
          <a:xfrm>
            <a:off x="364435" y="1028700"/>
            <a:ext cx="4453371" cy="5148263"/>
          </a:xfrm>
        </p:spPr>
        <p:txBody>
          <a:bodyPr/>
          <a:lstStyle/>
          <a:p>
            <a:r>
              <a:rPr lang="en-US" dirty="0"/>
              <a:t>Digital twins can model live data sources:</a:t>
            </a:r>
          </a:p>
          <a:p>
            <a:pPr lvl="1"/>
            <a:r>
              <a:rPr lang="en-US" dirty="0"/>
              <a:t>Generate telemetry in simulation and send it to real-time digital twins.</a:t>
            </a:r>
          </a:p>
          <a:p>
            <a:pPr lvl="1"/>
            <a:r>
              <a:rPr lang="en-US" dirty="0"/>
              <a:t>Real-time digital twins can implement streaming analytics.</a:t>
            </a:r>
          </a:p>
          <a:p>
            <a:r>
              <a:rPr lang="en-US" dirty="0"/>
              <a:t>Simulation validates streaming analytics in a variety of scenarios.</a:t>
            </a:r>
          </a:p>
          <a:p>
            <a:r>
              <a:rPr lang="en-US" dirty="0"/>
              <a:t>Real-time digital twins can then be deployed to analyze live telemetry.</a:t>
            </a:r>
          </a:p>
        </p:txBody>
      </p:sp>
      <p:sp>
        <p:nvSpPr>
          <p:cNvPr id="5" name="Slide Number Placeholder 4">
            <a:extLst>
              <a:ext uri="{FF2B5EF4-FFF2-40B4-BE49-F238E27FC236}">
                <a16:creationId xmlns:a16="http://schemas.microsoft.com/office/drawing/2014/main" id="{472A383F-68BE-1494-3035-DFA4543DE35C}"/>
              </a:ext>
            </a:extLst>
          </p:cNvPr>
          <p:cNvSpPr>
            <a:spLocks noGrp="1"/>
          </p:cNvSpPr>
          <p:nvPr>
            <p:ph type="sldNum" sz="quarter" idx="12"/>
          </p:nvPr>
        </p:nvSpPr>
        <p:spPr/>
        <p:txBody>
          <a:bodyPr/>
          <a:lstStyle/>
          <a:p>
            <a:fld id="{BD188CD3-179C-4C76-AE3D-EBE7AE601F5E}" type="slidenum">
              <a:rPr lang="en-US" smtClean="0"/>
              <a:t>36</a:t>
            </a:fld>
            <a:endParaRPr lang="en-US" dirty="0"/>
          </a:p>
        </p:txBody>
      </p:sp>
      <p:pic>
        <p:nvPicPr>
          <p:cNvPr id="7" name="Picture 6" descr="Diagram&#10;&#10;Description automatically generated">
            <a:extLst>
              <a:ext uri="{FF2B5EF4-FFF2-40B4-BE49-F238E27FC236}">
                <a16:creationId xmlns:a16="http://schemas.microsoft.com/office/drawing/2014/main" id="{4F017247-C9F7-EB2C-B8EF-DA61779C51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484" y="1391296"/>
            <a:ext cx="6551904" cy="4070370"/>
          </a:xfrm>
          <a:prstGeom prst="rect">
            <a:avLst/>
          </a:prstGeom>
        </p:spPr>
      </p:pic>
      <p:sp>
        <p:nvSpPr>
          <p:cNvPr id="8" name="TextBox 7">
            <a:extLst>
              <a:ext uri="{FF2B5EF4-FFF2-40B4-BE49-F238E27FC236}">
                <a16:creationId xmlns:a16="http://schemas.microsoft.com/office/drawing/2014/main" id="{CB81AD7F-5090-5167-A192-9B089A8B57ED}"/>
              </a:ext>
            </a:extLst>
          </p:cNvPr>
          <p:cNvSpPr txBox="1"/>
          <p:nvPr/>
        </p:nvSpPr>
        <p:spPr>
          <a:xfrm>
            <a:off x="7172794" y="5690174"/>
            <a:ext cx="2558890" cy="369332"/>
          </a:xfrm>
          <a:prstGeom prst="rect">
            <a:avLst/>
          </a:prstGeom>
          <a:noFill/>
        </p:spPr>
        <p:txBody>
          <a:bodyPr wrap="square" rtlCol="0">
            <a:spAutoFit/>
          </a:bodyPr>
          <a:lstStyle/>
          <a:p>
            <a:pPr algn="ctr"/>
            <a:r>
              <a:rPr lang="en-US" dirty="0"/>
              <a:t>Telematics Simulation</a:t>
            </a:r>
          </a:p>
        </p:txBody>
      </p:sp>
      <p:sp>
        <p:nvSpPr>
          <p:cNvPr id="6" name="Footer Placeholder 4">
            <a:extLst>
              <a:ext uri="{FF2B5EF4-FFF2-40B4-BE49-F238E27FC236}">
                <a16:creationId xmlns:a16="http://schemas.microsoft.com/office/drawing/2014/main" id="{9271F1CF-7985-D225-8D5C-F0C14E83DD11}"/>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507067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8889-D762-9A9B-0EE4-8E843EAAF79C}"/>
              </a:ext>
            </a:extLst>
          </p:cNvPr>
          <p:cNvSpPr>
            <a:spLocks noGrp="1"/>
          </p:cNvSpPr>
          <p:nvPr>
            <p:ph type="title"/>
          </p:nvPr>
        </p:nvSpPr>
        <p:spPr/>
        <p:txBody>
          <a:bodyPr/>
          <a:lstStyle/>
          <a:p>
            <a:r>
              <a:rPr lang="en-US" dirty="0"/>
              <a:t>Example: Modeling the US Railway System</a:t>
            </a:r>
          </a:p>
        </p:txBody>
      </p:sp>
      <p:sp>
        <p:nvSpPr>
          <p:cNvPr id="3" name="Content Placeholder 2">
            <a:extLst>
              <a:ext uri="{FF2B5EF4-FFF2-40B4-BE49-F238E27FC236}">
                <a16:creationId xmlns:a16="http://schemas.microsoft.com/office/drawing/2014/main" id="{3D357540-7AE1-9893-CFD6-35EB7B6F06F9}"/>
              </a:ext>
            </a:extLst>
          </p:cNvPr>
          <p:cNvSpPr>
            <a:spLocks noGrp="1"/>
          </p:cNvSpPr>
          <p:nvPr>
            <p:ph idx="1"/>
          </p:nvPr>
        </p:nvSpPr>
        <p:spPr/>
        <p:txBody>
          <a:bodyPr/>
          <a:lstStyle/>
          <a:p>
            <a:pPr marL="0" indent="0">
              <a:buNone/>
            </a:pPr>
            <a:r>
              <a:rPr lang="en-US" b="1" dirty="0"/>
              <a:t>Goal</a:t>
            </a:r>
            <a:r>
              <a:rPr lang="en-US" dirty="0"/>
              <a:t>: Simulate telemetry tracking from track-side detectors and predict axle failures before an accident can occur.</a:t>
            </a:r>
          </a:p>
          <a:p>
            <a:pPr lvl="1"/>
            <a:r>
              <a:rPr lang="en-US" dirty="0"/>
              <a:t>Uses digital twins to both model the system and implement real-time analytics.</a:t>
            </a:r>
          </a:p>
          <a:p>
            <a:pPr lvl="1"/>
            <a:r>
              <a:rPr lang="en-US" dirty="0"/>
              <a:t>Demonstrates the scale needed to create a realistic simulation (~129K digital twins).</a:t>
            </a:r>
          </a:p>
        </p:txBody>
      </p:sp>
      <p:sp>
        <p:nvSpPr>
          <p:cNvPr id="5" name="Slide Number Placeholder 4">
            <a:extLst>
              <a:ext uri="{FF2B5EF4-FFF2-40B4-BE49-F238E27FC236}">
                <a16:creationId xmlns:a16="http://schemas.microsoft.com/office/drawing/2014/main" id="{C095D5E4-C63B-496F-36B9-B3847D9897D8}"/>
              </a:ext>
            </a:extLst>
          </p:cNvPr>
          <p:cNvSpPr>
            <a:spLocks noGrp="1"/>
          </p:cNvSpPr>
          <p:nvPr>
            <p:ph type="sldNum" sz="quarter" idx="12"/>
          </p:nvPr>
        </p:nvSpPr>
        <p:spPr/>
        <p:txBody>
          <a:bodyPr/>
          <a:lstStyle/>
          <a:p>
            <a:fld id="{BD188CD3-179C-4C76-AE3D-EBE7AE601F5E}" type="slidenum">
              <a:rPr lang="en-US" smtClean="0"/>
              <a:t>37</a:t>
            </a:fld>
            <a:endParaRPr lang="en-US" dirty="0"/>
          </a:p>
        </p:txBody>
      </p:sp>
      <p:pic>
        <p:nvPicPr>
          <p:cNvPr id="62" name="Picture 61" descr="A picture containing diagram&#10;&#10;Description automatically generated">
            <a:extLst>
              <a:ext uri="{FF2B5EF4-FFF2-40B4-BE49-F238E27FC236}">
                <a16:creationId xmlns:a16="http://schemas.microsoft.com/office/drawing/2014/main" id="{39F1F730-A166-372D-7B20-F0F83594B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856" y="2565237"/>
            <a:ext cx="9168645" cy="3741953"/>
          </a:xfrm>
          <a:prstGeom prst="rect">
            <a:avLst/>
          </a:prstGeom>
        </p:spPr>
      </p:pic>
      <p:sp>
        <p:nvSpPr>
          <p:cNvPr id="6" name="Footer Placeholder 4">
            <a:extLst>
              <a:ext uri="{FF2B5EF4-FFF2-40B4-BE49-F238E27FC236}">
                <a16:creationId xmlns:a16="http://schemas.microsoft.com/office/drawing/2014/main" id="{3BC1B320-C085-3EE8-EFEF-7018D20E23CB}"/>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1234666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30BB-7859-CD25-0145-795FD792C529}"/>
              </a:ext>
            </a:extLst>
          </p:cNvPr>
          <p:cNvSpPr>
            <a:spLocks noGrp="1"/>
          </p:cNvSpPr>
          <p:nvPr>
            <p:ph type="title"/>
          </p:nvPr>
        </p:nvSpPr>
        <p:spPr/>
        <p:txBody>
          <a:bodyPr/>
          <a:lstStyle/>
          <a:p>
            <a:r>
              <a:rPr lang="en-US" dirty="0"/>
              <a:t>Another Simulation Use Case</a:t>
            </a:r>
          </a:p>
        </p:txBody>
      </p:sp>
      <p:sp>
        <p:nvSpPr>
          <p:cNvPr id="5" name="Slide Number Placeholder 4">
            <a:extLst>
              <a:ext uri="{FF2B5EF4-FFF2-40B4-BE49-F238E27FC236}">
                <a16:creationId xmlns:a16="http://schemas.microsoft.com/office/drawing/2014/main" id="{809347D4-B6CE-888C-CB84-57FFAA75E329}"/>
              </a:ext>
            </a:extLst>
          </p:cNvPr>
          <p:cNvSpPr>
            <a:spLocks noGrp="1"/>
          </p:cNvSpPr>
          <p:nvPr>
            <p:ph type="sldNum" sz="quarter" idx="12"/>
          </p:nvPr>
        </p:nvSpPr>
        <p:spPr/>
        <p:txBody>
          <a:bodyPr/>
          <a:lstStyle/>
          <a:p>
            <a:fld id="{BD188CD3-179C-4C76-AE3D-EBE7AE601F5E}" type="slidenum">
              <a:rPr lang="en-US" smtClean="0"/>
              <a:t>38</a:t>
            </a:fld>
            <a:endParaRPr lang="en-US" dirty="0"/>
          </a:p>
        </p:txBody>
      </p:sp>
      <p:pic>
        <p:nvPicPr>
          <p:cNvPr id="9" name="Picture 8" descr="A computer screen shot of a diagram&#10;&#10;Description automatically generated">
            <a:extLst>
              <a:ext uri="{FF2B5EF4-FFF2-40B4-BE49-F238E27FC236}">
                <a16:creationId xmlns:a16="http://schemas.microsoft.com/office/drawing/2014/main" id="{15F23000-4B0F-E488-6E6F-352008C9A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513" y="3062174"/>
            <a:ext cx="8682339" cy="3114789"/>
          </a:xfrm>
          <a:prstGeom prst="rect">
            <a:avLst/>
          </a:prstGeom>
        </p:spPr>
      </p:pic>
      <p:sp>
        <p:nvSpPr>
          <p:cNvPr id="12" name="Content Placeholder 2">
            <a:extLst>
              <a:ext uri="{FF2B5EF4-FFF2-40B4-BE49-F238E27FC236}">
                <a16:creationId xmlns:a16="http://schemas.microsoft.com/office/drawing/2014/main" id="{9844AD72-7627-0CAE-BDC0-E316C76DBC6E}"/>
              </a:ext>
            </a:extLst>
          </p:cNvPr>
          <p:cNvSpPr txBox="1">
            <a:spLocks/>
          </p:cNvSpPr>
          <p:nvPr/>
        </p:nvSpPr>
        <p:spPr>
          <a:xfrm>
            <a:off x="364435" y="890960"/>
            <a:ext cx="5396285" cy="5509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Build </a:t>
            </a:r>
            <a:r>
              <a:rPr lang="en-US" b="1" dirty="0"/>
              <a:t>system simulations </a:t>
            </a:r>
            <a:r>
              <a:rPr lang="en-US" dirty="0"/>
              <a:t>with interacting digital twins exchanging messages for </a:t>
            </a:r>
            <a:r>
              <a:rPr lang="en-US" b="1" dirty="0"/>
              <a:t>predictive modeling </a:t>
            </a:r>
            <a:r>
              <a:rPr lang="en-US" dirty="0"/>
              <a:t>and decision-making.</a:t>
            </a:r>
          </a:p>
          <a:p>
            <a:pPr marL="0" indent="0">
              <a:buNone/>
            </a:pPr>
            <a:r>
              <a:rPr lang="en-US" sz="300" dirty="0"/>
              <a:t> </a:t>
            </a:r>
            <a:endParaRPr lang="en-US" sz="1200" dirty="0"/>
          </a:p>
          <a:p>
            <a:pPr marL="0" indent="0">
              <a:buFont typeface="Arial" panose="020B0604020202020204" pitchFamily="34" charset="0"/>
              <a:buNone/>
            </a:pPr>
            <a:r>
              <a:rPr lang="en-US" dirty="0"/>
              <a:t>Example: an </a:t>
            </a:r>
            <a:r>
              <a:rPr lang="en-US" b="1" dirty="0"/>
              <a:t>airline system simulation</a:t>
            </a:r>
          </a:p>
          <a:p>
            <a:pPr marL="0" indent="0">
              <a:buNone/>
            </a:pPr>
            <a:r>
              <a:rPr lang="en-US" sz="100" dirty="0"/>
              <a:t>  </a:t>
            </a:r>
          </a:p>
          <a:p>
            <a:r>
              <a:rPr lang="en-US" dirty="0"/>
              <a:t>Use digital twins to model physical entities:</a:t>
            </a:r>
          </a:p>
          <a:p>
            <a:pPr lvl="1"/>
            <a:r>
              <a:rPr lang="en-US" dirty="0"/>
              <a:t>Airplanes, passengers</a:t>
            </a:r>
          </a:p>
          <a:p>
            <a:pPr lvl="1"/>
            <a:r>
              <a:rPr lang="en-US" dirty="0"/>
              <a:t>Airports, gates, etc.</a:t>
            </a:r>
          </a:p>
          <a:p>
            <a:r>
              <a:rPr lang="en-US" dirty="0"/>
              <a:t>Model and measure complex interactions.</a:t>
            </a:r>
          </a:p>
          <a:p>
            <a:r>
              <a:rPr lang="en-US" dirty="0"/>
              <a:t>Evaluate management decisions faster than real time.</a:t>
            </a:r>
          </a:p>
          <a:p>
            <a:r>
              <a:rPr lang="en-US" dirty="0"/>
              <a:t>Enable improved flying experience.</a:t>
            </a:r>
          </a:p>
        </p:txBody>
      </p:sp>
      <p:pic>
        <p:nvPicPr>
          <p:cNvPr id="17" name="Picture 16" descr="A person with a backpack looking at a screen&#10;&#10;Description automatically generated">
            <a:extLst>
              <a:ext uri="{FF2B5EF4-FFF2-40B4-BE49-F238E27FC236}">
                <a16:creationId xmlns:a16="http://schemas.microsoft.com/office/drawing/2014/main" id="{4D9BC0D9-585E-2D4C-FA6C-04DB83CD0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720" y="1428721"/>
            <a:ext cx="2444920" cy="1626738"/>
          </a:xfrm>
          <a:prstGeom prst="rect">
            <a:avLst/>
          </a:prstGeom>
          <a:effectLst>
            <a:glow rad="63500">
              <a:schemeClr val="accent1">
                <a:satMod val="175000"/>
                <a:alpha val="40000"/>
              </a:schemeClr>
            </a:glow>
          </a:effectLst>
        </p:spPr>
      </p:pic>
      <p:pic>
        <p:nvPicPr>
          <p:cNvPr id="19" name="Picture 18" descr="A group of airplanes on a runway&#10;&#10;Description automatically generated">
            <a:extLst>
              <a:ext uri="{FF2B5EF4-FFF2-40B4-BE49-F238E27FC236}">
                <a16:creationId xmlns:a16="http://schemas.microsoft.com/office/drawing/2014/main" id="{9EC45769-291D-60C3-CE34-A749246223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7886" y="1036760"/>
            <a:ext cx="2444148" cy="1626738"/>
          </a:xfrm>
          <a:prstGeom prst="rect">
            <a:avLst/>
          </a:prstGeom>
          <a:effectLst>
            <a:glow rad="63500">
              <a:schemeClr val="accent1">
                <a:satMod val="175000"/>
                <a:alpha val="40000"/>
              </a:schemeClr>
            </a:glow>
          </a:effectLst>
        </p:spPr>
      </p:pic>
      <p:sp>
        <p:nvSpPr>
          <p:cNvPr id="3" name="Footer Placeholder 4">
            <a:extLst>
              <a:ext uri="{FF2B5EF4-FFF2-40B4-BE49-F238E27FC236}">
                <a16:creationId xmlns:a16="http://schemas.microsoft.com/office/drawing/2014/main" id="{080C273E-D97C-22EC-976C-0E718305D8CD}"/>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403107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30BB-7859-CD25-0145-795FD792C529}"/>
              </a:ext>
            </a:extLst>
          </p:cNvPr>
          <p:cNvSpPr>
            <a:spLocks noGrp="1"/>
          </p:cNvSpPr>
          <p:nvPr>
            <p:ph type="title"/>
          </p:nvPr>
        </p:nvSpPr>
        <p:spPr/>
        <p:txBody>
          <a:bodyPr/>
          <a:lstStyle/>
          <a:p>
            <a:r>
              <a:rPr lang="en-US" dirty="0"/>
              <a:t>Running the Simulation at Scale</a:t>
            </a:r>
          </a:p>
        </p:txBody>
      </p:sp>
      <p:sp>
        <p:nvSpPr>
          <p:cNvPr id="3" name="Content Placeholder 2">
            <a:extLst>
              <a:ext uri="{FF2B5EF4-FFF2-40B4-BE49-F238E27FC236}">
                <a16:creationId xmlns:a16="http://schemas.microsoft.com/office/drawing/2014/main" id="{563950EC-8FB8-A787-CC47-82AF9C2A1A96}"/>
              </a:ext>
            </a:extLst>
          </p:cNvPr>
          <p:cNvSpPr>
            <a:spLocks noGrp="1"/>
          </p:cNvSpPr>
          <p:nvPr>
            <p:ph idx="1"/>
          </p:nvPr>
        </p:nvSpPr>
        <p:spPr/>
        <p:txBody>
          <a:bodyPr/>
          <a:lstStyle/>
          <a:p>
            <a:pPr marL="0" indent="0">
              <a:buNone/>
            </a:pPr>
            <a:r>
              <a:rPr lang="en-US" dirty="0"/>
              <a:t>Digital twins:</a:t>
            </a:r>
          </a:p>
          <a:p>
            <a:r>
              <a:rPr lang="en-US" dirty="0"/>
              <a:t>Enable the construction of large-scale simulations (1000s to millions of interacting entities).</a:t>
            </a:r>
          </a:p>
          <a:p>
            <a:r>
              <a:rPr lang="en-US" dirty="0"/>
              <a:t>Leverage the power of in-memory</a:t>
            </a:r>
            <a:br>
              <a:rPr lang="en-US" dirty="0"/>
            </a:br>
            <a:r>
              <a:rPr lang="en-US" dirty="0"/>
              <a:t>computing.</a:t>
            </a:r>
            <a:br>
              <a:rPr lang="en-US" dirty="0"/>
            </a:br>
            <a:endParaRPr lang="en-US" dirty="0"/>
          </a:p>
          <a:p>
            <a:pPr marL="0" indent="0">
              <a:buNone/>
            </a:pPr>
            <a:r>
              <a:rPr lang="en-US" dirty="0"/>
              <a:t>Key benefits:</a:t>
            </a:r>
          </a:p>
          <a:p>
            <a:r>
              <a:rPr lang="en-US" dirty="0"/>
              <a:t>A tool for making design choices</a:t>
            </a:r>
          </a:p>
          <a:p>
            <a:r>
              <a:rPr lang="en-US" dirty="0"/>
              <a:t>Ability to </a:t>
            </a:r>
            <a:r>
              <a:rPr lang="en-US" b="1" dirty="0"/>
              <a:t>make predictions </a:t>
            </a:r>
            <a:r>
              <a:rPr lang="en-US" dirty="0"/>
              <a:t>for </a:t>
            </a:r>
            <a:r>
              <a:rPr lang="en-US" i="1" dirty="0"/>
              <a:t>live</a:t>
            </a:r>
            <a:r>
              <a:rPr lang="en-US" dirty="0"/>
              <a:t> </a:t>
            </a:r>
            <a:br>
              <a:rPr lang="en-US" dirty="0"/>
            </a:br>
            <a:r>
              <a:rPr lang="en-US" dirty="0"/>
              <a:t>systems</a:t>
            </a:r>
          </a:p>
          <a:p>
            <a:r>
              <a:rPr lang="en-US" b="1" dirty="0"/>
              <a:t>Improved decision making </a:t>
            </a:r>
            <a:r>
              <a:rPr lang="en-US" dirty="0"/>
              <a:t>for </a:t>
            </a:r>
            <a:br>
              <a:rPr lang="en-US" dirty="0"/>
            </a:br>
            <a:r>
              <a:rPr lang="en-US" dirty="0"/>
              <a:t>managing complex systems</a:t>
            </a:r>
          </a:p>
        </p:txBody>
      </p:sp>
      <p:sp>
        <p:nvSpPr>
          <p:cNvPr id="5" name="Slide Number Placeholder 4">
            <a:extLst>
              <a:ext uri="{FF2B5EF4-FFF2-40B4-BE49-F238E27FC236}">
                <a16:creationId xmlns:a16="http://schemas.microsoft.com/office/drawing/2014/main" id="{809347D4-B6CE-888C-CB84-57FFAA75E329}"/>
              </a:ext>
            </a:extLst>
          </p:cNvPr>
          <p:cNvSpPr>
            <a:spLocks noGrp="1"/>
          </p:cNvSpPr>
          <p:nvPr>
            <p:ph type="sldNum" sz="quarter" idx="12"/>
          </p:nvPr>
        </p:nvSpPr>
        <p:spPr/>
        <p:txBody>
          <a:bodyPr/>
          <a:lstStyle/>
          <a:p>
            <a:fld id="{BD188CD3-179C-4C76-AE3D-EBE7AE601F5E}" type="slidenum">
              <a:rPr lang="en-US" smtClean="0"/>
              <a:t>39</a:t>
            </a:fld>
            <a:endParaRPr lang="en-US" dirty="0"/>
          </a:p>
        </p:txBody>
      </p:sp>
      <p:pic>
        <p:nvPicPr>
          <p:cNvPr id="7" name="Picture 6" descr="A picture containing diagram&#10;&#10;Description automatically generated">
            <a:extLst>
              <a:ext uri="{FF2B5EF4-FFF2-40B4-BE49-F238E27FC236}">
                <a16:creationId xmlns:a16="http://schemas.microsoft.com/office/drawing/2014/main" id="{EE5FEF6A-9571-C99F-7058-4C8F5D0352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9567" y="1848304"/>
            <a:ext cx="6568073" cy="3862848"/>
          </a:xfrm>
          <a:prstGeom prst="rect">
            <a:avLst/>
          </a:prstGeom>
        </p:spPr>
      </p:pic>
      <p:sp>
        <p:nvSpPr>
          <p:cNvPr id="8" name="TextBox 7">
            <a:extLst>
              <a:ext uri="{FF2B5EF4-FFF2-40B4-BE49-F238E27FC236}">
                <a16:creationId xmlns:a16="http://schemas.microsoft.com/office/drawing/2014/main" id="{F4119B21-A425-8312-DD00-6BAEED098501}"/>
              </a:ext>
            </a:extLst>
          </p:cNvPr>
          <p:cNvSpPr txBox="1"/>
          <p:nvPr/>
        </p:nvSpPr>
        <p:spPr>
          <a:xfrm>
            <a:off x="7330189" y="5712659"/>
            <a:ext cx="2558890" cy="369332"/>
          </a:xfrm>
          <a:prstGeom prst="rect">
            <a:avLst/>
          </a:prstGeom>
          <a:noFill/>
        </p:spPr>
        <p:txBody>
          <a:bodyPr wrap="square" rtlCol="0">
            <a:spAutoFit/>
          </a:bodyPr>
          <a:lstStyle/>
          <a:p>
            <a:pPr algn="ctr"/>
            <a:r>
              <a:rPr lang="en-US" dirty="0"/>
              <a:t>Airline Simulation</a:t>
            </a:r>
          </a:p>
        </p:txBody>
      </p:sp>
      <p:sp>
        <p:nvSpPr>
          <p:cNvPr id="6" name="Footer Placeholder 4">
            <a:extLst>
              <a:ext uri="{FF2B5EF4-FFF2-40B4-BE49-F238E27FC236}">
                <a16:creationId xmlns:a16="http://schemas.microsoft.com/office/drawing/2014/main" id="{1BD20337-920B-100C-ABBD-0D982EC68C9F}"/>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1302473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About ScaleOut Software</a:t>
            </a:r>
          </a:p>
        </p:txBody>
      </p:sp>
      <p:sp>
        <p:nvSpPr>
          <p:cNvPr id="19459" name="Rectangle 3"/>
          <p:cNvSpPr>
            <a:spLocks noGrp="1" noChangeArrowheads="1"/>
          </p:cNvSpPr>
          <p:nvPr>
            <p:ph idx="1"/>
          </p:nvPr>
        </p:nvSpPr>
        <p:spPr>
          <a:xfrm>
            <a:off x="364435" y="1002250"/>
            <a:ext cx="7715146" cy="5148263"/>
          </a:xfrm>
        </p:spPr>
        <p:txBody>
          <a:bodyPr/>
          <a:lstStyle/>
          <a:p>
            <a:r>
              <a:rPr lang="en-US" dirty="0"/>
              <a:t>Develops and markets software for </a:t>
            </a:r>
            <a:r>
              <a:rPr lang="en-US" b="1" dirty="0"/>
              <a:t>in-memory computing</a:t>
            </a:r>
            <a:r>
              <a:rPr lang="en-US" dirty="0"/>
              <a:t>:</a:t>
            </a:r>
          </a:p>
          <a:p>
            <a:pPr lvl="1"/>
            <a:r>
              <a:rPr lang="en-US" sz="2000" dirty="0"/>
              <a:t>Scales application performance and </a:t>
            </a:r>
          </a:p>
          <a:p>
            <a:pPr lvl="1"/>
            <a:r>
              <a:rPr lang="en-US" sz="2000" dirty="0"/>
              <a:t>Provides real-time analytical insights using</a:t>
            </a:r>
          </a:p>
          <a:p>
            <a:pPr lvl="1"/>
            <a:r>
              <a:rPr lang="en-US" sz="2000" dirty="0"/>
              <a:t>In-memory data storage, computing, stream processing, and simulation.</a:t>
            </a:r>
          </a:p>
          <a:p>
            <a:r>
              <a:rPr lang="en-US" dirty="0"/>
              <a:t>Deep domain expertise:</a:t>
            </a:r>
          </a:p>
          <a:p>
            <a:pPr lvl="1"/>
            <a:r>
              <a:rPr lang="en-US" sz="2000" dirty="0"/>
              <a:t>Over 19 years in the market</a:t>
            </a:r>
          </a:p>
          <a:p>
            <a:pPr lvl="1"/>
            <a:r>
              <a:rPr lang="en-US" sz="2000" dirty="0"/>
              <a:t>Focus on in-memory and data-parallel computing</a:t>
            </a:r>
          </a:p>
          <a:p>
            <a:r>
              <a:rPr lang="en-US" sz="2200" dirty="0"/>
              <a:t>Presenters:</a:t>
            </a:r>
          </a:p>
          <a:p>
            <a:pPr lvl="1"/>
            <a:r>
              <a:rPr lang="en-US" sz="2000" dirty="0"/>
              <a:t>Dr. William Bain, Founder &amp; CEO (Bell Labs, Intel, Microsoft)</a:t>
            </a:r>
          </a:p>
          <a:p>
            <a:pPr lvl="1"/>
            <a:r>
              <a:rPr lang="en-US" sz="2000" dirty="0"/>
              <a:t>Oleg Shmytov, VP Engineering (</a:t>
            </a:r>
            <a:r>
              <a:rPr lang="en-US" sz="2000" dirty="0" err="1"/>
              <a:t>Interlinq</a:t>
            </a:r>
            <a:r>
              <a:rPr lang="en-US" sz="2000" dirty="0"/>
              <a:t>, Harland)</a:t>
            </a:r>
          </a:p>
          <a:p>
            <a:pPr lvl="1"/>
            <a:endParaRPr lang="en-US" sz="2000" dirty="0"/>
          </a:p>
          <a:p>
            <a:endParaRPr lang="en-US" sz="2000" dirty="0"/>
          </a:p>
        </p:txBody>
      </p:sp>
      <p:sp>
        <p:nvSpPr>
          <p:cNvPr id="10" name="Footer Placeholder 5">
            <a:extLst>
              <a:ext uri="{FF2B5EF4-FFF2-40B4-BE49-F238E27FC236}">
                <a16:creationId xmlns:a16="http://schemas.microsoft.com/office/drawing/2014/main" id="{7E0C6C07-1845-4FEC-8B4C-FEC2DCF9A12F}"/>
              </a:ext>
            </a:extLst>
          </p:cNvPr>
          <p:cNvSpPr>
            <a:spLocks noGrp="1"/>
          </p:cNvSpPr>
          <p:nvPr>
            <p:ph type="ftr" sz="quarter" idx="11"/>
          </p:nvPr>
        </p:nvSpPr>
        <p:spPr/>
        <p:txBody>
          <a:bodyPr/>
          <a:lstStyle/>
          <a:p>
            <a:r>
              <a:rPr lang="en-US" dirty="0"/>
              <a:t>© ScaleOut Software, Inc.</a:t>
            </a:r>
          </a:p>
        </p:txBody>
      </p:sp>
      <p:sp>
        <p:nvSpPr>
          <p:cNvPr id="2" name="Slide Number Placeholder 1">
            <a:extLst>
              <a:ext uri="{FF2B5EF4-FFF2-40B4-BE49-F238E27FC236}">
                <a16:creationId xmlns:a16="http://schemas.microsoft.com/office/drawing/2014/main" id="{ADBA023D-612F-4431-BEF7-AFE0AD557154}"/>
              </a:ext>
            </a:extLst>
          </p:cNvPr>
          <p:cNvSpPr>
            <a:spLocks noGrp="1"/>
          </p:cNvSpPr>
          <p:nvPr>
            <p:ph type="sldNum" sz="quarter" idx="12"/>
          </p:nvPr>
        </p:nvSpPr>
        <p:spPr/>
        <p:txBody>
          <a:bodyPr/>
          <a:lstStyle/>
          <a:p>
            <a:fld id="{BD188CD3-179C-4C76-AE3D-EBE7AE601F5E}" type="slidenum">
              <a:rPr lang="en-US" smtClean="0"/>
              <a:pPr/>
              <a:t>4</a:t>
            </a:fld>
            <a:endParaRPr lang="en-US" dirty="0"/>
          </a:p>
        </p:txBody>
      </p:sp>
      <p:grpSp>
        <p:nvGrpSpPr>
          <p:cNvPr id="6" name="Group 5">
            <a:extLst>
              <a:ext uri="{FF2B5EF4-FFF2-40B4-BE49-F238E27FC236}">
                <a16:creationId xmlns:a16="http://schemas.microsoft.com/office/drawing/2014/main" id="{45A78656-1F81-403C-9943-8E9EA0F155B4}"/>
              </a:ext>
            </a:extLst>
          </p:cNvPr>
          <p:cNvGrpSpPr/>
          <p:nvPr/>
        </p:nvGrpSpPr>
        <p:grpSpPr>
          <a:xfrm>
            <a:off x="9210018" y="1165970"/>
            <a:ext cx="2154966" cy="3973580"/>
            <a:chOff x="9547465" y="815926"/>
            <a:chExt cx="2154966" cy="3973580"/>
          </a:xfrm>
        </p:grpSpPr>
        <p:pic>
          <p:nvPicPr>
            <p:cNvPr id="3" name="Picture 2">
              <a:extLst>
                <a:ext uri="{FF2B5EF4-FFF2-40B4-BE49-F238E27FC236}">
                  <a16:creationId xmlns:a16="http://schemas.microsoft.com/office/drawing/2014/main" id="{18FE034E-8B79-4A2D-9B09-EDA62686495C}"/>
                </a:ext>
              </a:extLst>
            </p:cNvPr>
            <p:cNvPicPr>
              <a:picLocks noChangeAspect="1"/>
            </p:cNvPicPr>
            <p:nvPr/>
          </p:nvPicPr>
          <p:blipFill>
            <a:blip r:embed="rId3"/>
            <a:stretch>
              <a:fillRect/>
            </a:stretch>
          </p:blipFill>
          <p:spPr>
            <a:xfrm>
              <a:off x="9678071" y="815926"/>
              <a:ext cx="1893754" cy="885505"/>
            </a:xfrm>
            <a:prstGeom prst="rect">
              <a:avLst/>
            </a:prstGeom>
          </p:spPr>
        </p:pic>
        <p:pic>
          <p:nvPicPr>
            <p:cNvPr id="4" name="Picture 3">
              <a:extLst>
                <a:ext uri="{FF2B5EF4-FFF2-40B4-BE49-F238E27FC236}">
                  <a16:creationId xmlns:a16="http://schemas.microsoft.com/office/drawing/2014/main" id="{1507DFBA-0935-46D4-AC1F-EBD3D7CA8CA4}"/>
                </a:ext>
              </a:extLst>
            </p:cNvPr>
            <p:cNvPicPr>
              <a:picLocks noChangeAspect="1"/>
            </p:cNvPicPr>
            <p:nvPr/>
          </p:nvPicPr>
          <p:blipFill>
            <a:blip r:embed="rId4"/>
            <a:stretch>
              <a:fillRect/>
            </a:stretch>
          </p:blipFill>
          <p:spPr>
            <a:xfrm>
              <a:off x="9980910" y="4140231"/>
              <a:ext cx="1288076" cy="649275"/>
            </a:xfrm>
            <a:prstGeom prst="rect">
              <a:avLst/>
            </a:prstGeom>
          </p:spPr>
        </p:pic>
        <p:pic>
          <p:nvPicPr>
            <p:cNvPr id="11" name="Picture 10">
              <a:extLst>
                <a:ext uri="{FF2B5EF4-FFF2-40B4-BE49-F238E27FC236}">
                  <a16:creationId xmlns:a16="http://schemas.microsoft.com/office/drawing/2014/main" id="{76C097CD-A409-423C-AF8B-7E40D5CF4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7465" y="3086805"/>
              <a:ext cx="2154966" cy="933818"/>
            </a:xfrm>
            <a:prstGeom prst="rect">
              <a:avLst/>
            </a:prstGeom>
          </p:spPr>
        </p:pic>
        <p:pic>
          <p:nvPicPr>
            <p:cNvPr id="13" name="Picture 12">
              <a:extLst>
                <a:ext uri="{FF2B5EF4-FFF2-40B4-BE49-F238E27FC236}">
                  <a16:creationId xmlns:a16="http://schemas.microsoft.com/office/drawing/2014/main" id="{95D73571-3371-4493-94C2-78E69CACF7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7969" y="2008843"/>
              <a:ext cx="2033958" cy="881382"/>
            </a:xfrm>
            <a:prstGeom prst="rect">
              <a:avLst/>
            </a:prstGeom>
          </p:spPr>
        </p:pic>
      </p:grpSp>
      <p:pic>
        <p:nvPicPr>
          <p:cNvPr id="5" name="Picture 4" descr="A blue and black text&#10;&#10;Description automatically generated">
            <a:extLst>
              <a:ext uri="{FF2B5EF4-FFF2-40B4-BE49-F238E27FC236}">
                <a16:creationId xmlns:a16="http://schemas.microsoft.com/office/drawing/2014/main" id="{712F1647-FA91-2F52-1DB2-D3DC0A67C4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0296" y="5243500"/>
            <a:ext cx="4523335" cy="612250"/>
          </a:xfrm>
          <a:prstGeom prst="rect">
            <a:avLst/>
          </a:prstGeom>
        </p:spPr>
      </p:pic>
    </p:spTree>
    <p:extLst>
      <p:ext uri="{BB962C8B-B14F-4D97-AF65-F5344CB8AC3E}">
        <p14:creationId xmlns:p14="http://schemas.microsoft.com/office/powerpoint/2010/main" val="1447682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7FC1-927D-6790-7703-BE1A324EC039}"/>
              </a:ext>
            </a:extLst>
          </p:cNvPr>
          <p:cNvSpPr>
            <a:spLocks noGrp="1"/>
          </p:cNvSpPr>
          <p:nvPr>
            <p:ph type="title"/>
          </p:nvPr>
        </p:nvSpPr>
        <p:spPr/>
        <p:txBody>
          <a:bodyPr/>
          <a:lstStyle/>
          <a:p>
            <a:r>
              <a:rPr lang="en-US" dirty="0"/>
              <a:t>Benefits of In-Memory Computing</a:t>
            </a:r>
          </a:p>
        </p:txBody>
      </p:sp>
      <p:sp>
        <p:nvSpPr>
          <p:cNvPr id="5" name="Slide Number Placeholder 4">
            <a:extLst>
              <a:ext uri="{FF2B5EF4-FFF2-40B4-BE49-F238E27FC236}">
                <a16:creationId xmlns:a16="http://schemas.microsoft.com/office/drawing/2014/main" id="{7CF68E31-683A-06F6-D1C4-7888126D9E5C}"/>
              </a:ext>
            </a:extLst>
          </p:cNvPr>
          <p:cNvSpPr>
            <a:spLocks noGrp="1"/>
          </p:cNvSpPr>
          <p:nvPr>
            <p:ph type="sldNum" sz="quarter" idx="12"/>
          </p:nvPr>
        </p:nvSpPr>
        <p:spPr/>
        <p:txBody>
          <a:bodyPr/>
          <a:lstStyle/>
          <a:p>
            <a:fld id="{BD188CD3-179C-4C76-AE3D-EBE7AE601F5E}" type="slidenum">
              <a:rPr lang="en-US" smtClean="0"/>
              <a:t>40</a:t>
            </a:fld>
            <a:endParaRPr lang="en-US" dirty="0"/>
          </a:p>
        </p:txBody>
      </p:sp>
      <p:sp>
        <p:nvSpPr>
          <p:cNvPr id="6" name="Content Placeholder 2">
            <a:extLst>
              <a:ext uri="{FF2B5EF4-FFF2-40B4-BE49-F238E27FC236}">
                <a16:creationId xmlns:a16="http://schemas.microsoft.com/office/drawing/2014/main" id="{4EC1175F-04E2-254B-402E-FEA1BA98EDE6}"/>
              </a:ext>
            </a:extLst>
          </p:cNvPr>
          <p:cNvSpPr txBox="1">
            <a:spLocks/>
          </p:cNvSpPr>
          <p:nvPr/>
        </p:nvSpPr>
        <p:spPr>
          <a:xfrm>
            <a:off x="364436" y="1009309"/>
            <a:ext cx="3978964" cy="5347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“in-memory computing”?</a:t>
            </a:r>
          </a:p>
          <a:p>
            <a:pPr lvl="1"/>
            <a:r>
              <a:rPr lang="en-US" dirty="0"/>
              <a:t>A scalable platform for hosting in-memory objects with integrated aggregate analytics</a:t>
            </a:r>
          </a:p>
          <a:p>
            <a:pPr lvl="1"/>
            <a:r>
              <a:rPr lang="en-US" dirty="0"/>
              <a:t>Transparent message processing, load-balancing, scaling, and high availability</a:t>
            </a:r>
          </a:p>
          <a:p>
            <a:r>
              <a:rPr lang="en-US" dirty="0"/>
              <a:t>Scales to host large populations of digital twins for both stream processing and simulation</a:t>
            </a:r>
          </a:p>
        </p:txBody>
      </p:sp>
      <p:pic>
        <p:nvPicPr>
          <p:cNvPr id="7" name="Picture 6" descr="A picture containing keyboard&#10;&#10;Description automatically generated">
            <a:extLst>
              <a:ext uri="{FF2B5EF4-FFF2-40B4-BE49-F238E27FC236}">
                <a16:creationId xmlns:a16="http://schemas.microsoft.com/office/drawing/2014/main" id="{AB4F83F4-252A-2A74-25A1-161EB59187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6712" y="3879403"/>
            <a:ext cx="4398511" cy="2197959"/>
          </a:xfrm>
          <a:prstGeom prst="rect">
            <a:avLst/>
          </a:prstGeom>
        </p:spPr>
      </p:pic>
      <p:pic>
        <p:nvPicPr>
          <p:cNvPr id="2052" name="Picture 4" descr="Image preview">
            <a:extLst>
              <a:ext uri="{FF2B5EF4-FFF2-40B4-BE49-F238E27FC236}">
                <a16:creationId xmlns:a16="http://schemas.microsoft.com/office/drawing/2014/main" id="{1D5F53BD-52C9-4DD6-7963-2E0AB7C66D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5187" y="1068205"/>
            <a:ext cx="7589556" cy="266721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4">
            <a:extLst>
              <a:ext uri="{FF2B5EF4-FFF2-40B4-BE49-F238E27FC236}">
                <a16:creationId xmlns:a16="http://schemas.microsoft.com/office/drawing/2014/main" id="{03C1A9AD-E2F3-103D-5A9D-05F7566BAD96}"/>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3746447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80A0-CB94-1543-C0C3-A8280D2F99D4}"/>
              </a:ext>
            </a:extLst>
          </p:cNvPr>
          <p:cNvSpPr>
            <a:spLocks noGrp="1"/>
          </p:cNvSpPr>
          <p:nvPr>
            <p:ph type="title"/>
          </p:nvPr>
        </p:nvSpPr>
        <p:spPr/>
        <p:txBody>
          <a:bodyPr/>
          <a:lstStyle/>
          <a:p>
            <a:r>
              <a:rPr lang="en-US" dirty="0"/>
              <a:t>Digital Twin Development Process</a:t>
            </a:r>
          </a:p>
        </p:txBody>
      </p:sp>
      <p:sp>
        <p:nvSpPr>
          <p:cNvPr id="5" name="Slide Number Placeholder 4">
            <a:extLst>
              <a:ext uri="{FF2B5EF4-FFF2-40B4-BE49-F238E27FC236}">
                <a16:creationId xmlns:a16="http://schemas.microsoft.com/office/drawing/2014/main" id="{570B5BCA-39D9-682E-6532-F19CFB9E1510}"/>
              </a:ext>
            </a:extLst>
          </p:cNvPr>
          <p:cNvSpPr>
            <a:spLocks noGrp="1"/>
          </p:cNvSpPr>
          <p:nvPr>
            <p:ph type="sldNum" sz="quarter" idx="12"/>
          </p:nvPr>
        </p:nvSpPr>
        <p:spPr/>
        <p:txBody>
          <a:bodyPr/>
          <a:lstStyle/>
          <a:p>
            <a:fld id="{BD188CD3-179C-4C76-AE3D-EBE7AE601F5E}" type="slidenum">
              <a:rPr lang="en-US" smtClean="0"/>
              <a:t>41</a:t>
            </a:fld>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B32EBB11-325C-1C4C-4E58-B5EC7A44DF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8992" y="3368316"/>
            <a:ext cx="9946297" cy="2809829"/>
          </a:xfrm>
          <a:prstGeom prst="rect">
            <a:avLst/>
          </a:prstGeom>
        </p:spPr>
      </p:pic>
      <p:sp>
        <p:nvSpPr>
          <p:cNvPr id="7" name="Marcador de contenido 2">
            <a:extLst>
              <a:ext uri="{FF2B5EF4-FFF2-40B4-BE49-F238E27FC236}">
                <a16:creationId xmlns:a16="http://schemas.microsoft.com/office/drawing/2014/main" id="{C0E05D3B-6E01-62C2-F099-7D0683B28D21}"/>
              </a:ext>
            </a:extLst>
          </p:cNvPr>
          <p:cNvSpPr txBox="1">
            <a:spLocks/>
          </p:cNvSpPr>
          <p:nvPr/>
        </p:nvSpPr>
        <p:spPr>
          <a:xfrm>
            <a:off x="529385" y="1006265"/>
            <a:ext cx="10992055" cy="2316055"/>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US" dirty="0"/>
              <a:t>Application developers create one or more </a:t>
            </a:r>
            <a:r>
              <a:rPr lang="en-US" b="1" dirty="0"/>
              <a:t>digital twin models </a:t>
            </a:r>
            <a:r>
              <a:rPr lang="en-US" dirty="0"/>
              <a:t>and deploy them to the hosting platform using the service’s UI.</a:t>
            </a:r>
          </a:p>
          <a:p>
            <a:pPr>
              <a:spcBef>
                <a:spcPts val="1200"/>
              </a:spcBef>
            </a:pPr>
            <a:r>
              <a:rPr lang="en-US" dirty="0"/>
              <a:t>For real-time analytics, connect to data sources using popular message hubs or REST.</a:t>
            </a:r>
          </a:p>
          <a:p>
            <a:pPr>
              <a:spcBef>
                <a:spcPts val="1200"/>
              </a:spcBef>
            </a:pPr>
            <a:r>
              <a:rPr lang="en-US" dirty="0"/>
              <a:t>For simulation, spawn initial digital twin instances and start simulation.</a:t>
            </a:r>
          </a:p>
          <a:p>
            <a:pPr>
              <a:spcBef>
                <a:spcPts val="1200"/>
              </a:spcBef>
            </a:pPr>
            <a:r>
              <a:rPr lang="en-US" dirty="0"/>
              <a:t>Use aggregate analytics to query and visualize state of digital twins.</a:t>
            </a:r>
          </a:p>
        </p:txBody>
      </p:sp>
      <p:sp>
        <p:nvSpPr>
          <p:cNvPr id="3" name="Footer Placeholder 4">
            <a:extLst>
              <a:ext uri="{FF2B5EF4-FFF2-40B4-BE49-F238E27FC236}">
                <a16:creationId xmlns:a16="http://schemas.microsoft.com/office/drawing/2014/main" id="{9E7EC79D-CAC2-0302-1133-4BB98FD85309}"/>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2381340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4A554-9C66-E516-A22E-9A9A92F72C4D}"/>
              </a:ext>
            </a:extLst>
          </p:cNvPr>
          <p:cNvSpPr>
            <a:spLocks noGrp="1"/>
          </p:cNvSpPr>
          <p:nvPr>
            <p:ph type="title"/>
          </p:nvPr>
        </p:nvSpPr>
        <p:spPr/>
        <p:txBody>
          <a:bodyPr/>
          <a:lstStyle/>
          <a:p>
            <a:r>
              <a:rPr lang="en-US" dirty="0"/>
              <a:t>ScaleOut Digital Twin Model</a:t>
            </a:r>
          </a:p>
        </p:txBody>
      </p:sp>
      <p:sp>
        <p:nvSpPr>
          <p:cNvPr id="3" name="Content Placeholder 2">
            <a:extLst>
              <a:ext uri="{FF2B5EF4-FFF2-40B4-BE49-F238E27FC236}">
                <a16:creationId xmlns:a16="http://schemas.microsoft.com/office/drawing/2014/main" id="{9C841A1B-B92C-5D06-79AA-C1850759E492}"/>
              </a:ext>
            </a:extLst>
          </p:cNvPr>
          <p:cNvSpPr>
            <a:spLocks noGrp="1"/>
          </p:cNvSpPr>
          <p:nvPr>
            <p:ph idx="1"/>
          </p:nvPr>
        </p:nvSpPr>
        <p:spPr/>
        <p:txBody>
          <a:bodyPr/>
          <a:lstStyle/>
          <a:p>
            <a:r>
              <a:rPr lang="en-US" dirty="0"/>
              <a:t>Overview of the ScaleOut Digital Twin Model</a:t>
            </a:r>
          </a:p>
          <a:p>
            <a:pPr lvl="1"/>
            <a:r>
              <a:rPr lang="en-US" dirty="0"/>
              <a:t>Real-Time Monitoring</a:t>
            </a:r>
          </a:p>
          <a:p>
            <a:pPr lvl="1"/>
            <a:r>
              <a:rPr lang="en-US" dirty="0"/>
              <a:t>Simulation</a:t>
            </a:r>
          </a:p>
          <a:p>
            <a:r>
              <a:rPr lang="en-US" dirty="0"/>
              <a:t>High-Level View of the APIs</a:t>
            </a:r>
          </a:p>
          <a:p>
            <a:r>
              <a:rPr lang="en-US" dirty="0"/>
              <a:t>Development Workbench</a:t>
            </a:r>
          </a:p>
          <a:p>
            <a:r>
              <a:rPr lang="en-US" dirty="0"/>
              <a:t>Sample Program</a:t>
            </a:r>
          </a:p>
          <a:p>
            <a:r>
              <a:rPr lang="en-US" dirty="0"/>
              <a:t>Sample Unit Test</a:t>
            </a:r>
          </a:p>
        </p:txBody>
      </p:sp>
      <p:sp>
        <p:nvSpPr>
          <p:cNvPr id="5" name="Slide Number Placeholder 4">
            <a:extLst>
              <a:ext uri="{FF2B5EF4-FFF2-40B4-BE49-F238E27FC236}">
                <a16:creationId xmlns:a16="http://schemas.microsoft.com/office/drawing/2014/main" id="{705A1F02-A2D9-FD0A-FEA0-31751DDB1E92}"/>
              </a:ext>
            </a:extLst>
          </p:cNvPr>
          <p:cNvSpPr>
            <a:spLocks noGrp="1"/>
          </p:cNvSpPr>
          <p:nvPr>
            <p:ph type="sldNum" sz="quarter" idx="12"/>
          </p:nvPr>
        </p:nvSpPr>
        <p:spPr/>
        <p:txBody>
          <a:bodyPr/>
          <a:lstStyle/>
          <a:p>
            <a:fld id="{BD188CD3-179C-4C76-AE3D-EBE7AE601F5E}" type="slidenum">
              <a:rPr lang="en-US" smtClean="0"/>
              <a:t>42</a:t>
            </a:fld>
            <a:endParaRPr lang="en-US" dirty="0"/>
          </a:p>
        </p:txBody>
      </p:sp>
      <p:sp>
        <p:nvSpPr>
          <p:cNvPr id="6" name="Footer Placeholder 4">
            <a:extLst>
              <a:ext uri="{FF2B5EF4-FFF2-40B4-BE49-F238E27FC236}">
                <a16:creationId xmlns:a16="http://schemas.microsoft.com/office/drawing/2014/main" id="{9BE29A85-09F1-6B63-EBA1-4E0456B47F66}"/>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556232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7709-EF58-48C1-A69E-5DC729DDDA2B}"/>
              </a:ext>
            </a:extLst>
          </p:cNvPr>
          <p:cNvSpPr>
            <a:spLocks noGrp="1"/>
          </p:cNvSpPr>
          <p:nvPr>
            <p:ph type="title"/>
          </p:nvPr>
        </p:nvSpPr>
        <p:spPr/>
        <p:txBody>
          <a:bodyPr/>
          <a:lstStyle/>
          <a:p>
            <a:r>
              <a:rPr lang="en-US" dirty="0"/>
              <a:t>Why Use Specific APIs for Digital Twins?</a:t>
            </a:r>
          </a:p>
        </p:txBody>
      </p:sp>
      <p:sp>
        <p:nvSpPr>
          <p:cNvPr id="3" name="Content Placeholder 2">
            <a:extLst>
              <a:ext uri="{FF2B5EF4-FFF2-40B4-BE49-F238E27FC236}">
                <a16:creationId xmlns:a16="http://schemas.microsoft.com/office/drawing/2014/main" id="{CE832B8B-F5FF-4EE0-8FAE-A162F1F2A075}"/>
              </a:ext>
            </a:extLst>
          </p:cNvPr>
          <p:cNvSpPr>
            <a:spLocks noGrp="1"/>
          </p:cNvSpPr>
          <p:nvPr>
            <p:ph idx="1"/>
          </p:nvPr>
        </p:nvSpPr>
        <p:spPr>
          <a:xfrm>
            <a:off x="655320" y="1058678"/>
            <a:ext cx="10027596" cy="5133777"/>
          </a:xfrm>
        </p:spPr>
        <p:txBody>
          <a:bodyPr>
            <a:normAutofit/>
          </a:bodyPr>
          <a:lstStyle/>
          <a:p>
            <a:pPr marL="342900" indent="-342900">
              <a:buFont typeface="Arial" panose="020B0604020202020204" pitchFamily="34" charset="0"/>
              <a:buChar char="•"/>
            </a:pPr>
            <a:r>
              <a:rPr lang="en-US" b="1" dirty="0">
                <a:cs typeface="Arial" panose="020B0604020202020204" pitchFamily="34" charset="0"/>
              </a:rPr>
              <a:t>Simplifies application design</a:t>
            </a:r>
            <a:r>
              <a:rPr lang="en-US" dirty="0">
                <a:cs typeface="Arial" panose="020B0604020202020204" pitchFamily="34" charset="0"/>
              </a:rPr>
              <a:t>; enable the creation of object-oriented digital twins independent of the details of the underlying in-memory platform, including:</a:t>
            </a:r>
          </a:p>
          <a:p>
            <a:pPr marL="690372" lvl="1" indent="-342900"/>
            <a:r>
              <a:rPr lang="en-US" dirty="0">
                <a:cs typeface="Arial" panose="020B0604020202020204" pitchFamily="34" charset="0"/>
              </a:rPr>
              <a:t>Explicitly managing and accessing state objects in the IMDG</a:t>
            </a:r>
          </a:p>
          <a:p>
            <a:pPr marL="690372" lvl="1" indent="-342900"/>
            <a:r>
              <a:rPr lang="en-US" dirty="0">
                <a:cs typeface="Arial" panose="020B0604020202020204" pitchFamily="34" charset="0"/>
              </a:rPr>
              <a:t>Orchestrating the staging of message-processing code across the IMDG</a:t>
            </a:r>
          </a:p>
          <a:p>
            <a:pPr marL="690372" lvl="1" indent="-342900"/>
            <a:r>
              <a:rPr lang="en-US" dirty="0">
                <a:cs typeface="Arial" panose="020B0604020202020204" pitchFamily="34" charset="0"/>
              </a:rPr>
              <a:t>Connecting digital twins to data sources</a:t>
            </a:r>
          </a:p>
          <a:p>
            <a:pPr marL="690372" lvl="1" indent="-342900"/>
            <a:r>
              <a:rPr lang="en-US" dirty="0">
                <a:cs typeface="Arial" panose="020B0604020202020204" pitchFamily="34" charset="0"/>
              </a:rPr>
              <a:t>Delivering messages to digital twins and back to data sources</a:t>
            </a:r>
          </a:p>
          <a:p>
            <a:pPr marL="690372" lvl="1" indent="-342900"/>
            <a:r>
              <a:rPr lang="en-US" dirty="0">
                <a:cs typeface="Arial" panose="020B0604020202020204" pitchFamily="34" charset="0"/>
              </a:rPr>
              <a:t>Ensuring highly available message handling</a:t>
            </a:r>
            <a:br>
              <a:rPr lang="en-US" dirty="0">
                <a:cs typeface="Arial" panose="020B0604020202020204" pitchFamily="34" charset="0"/>
              </a:rPr>
            </a:br>
            <a:endParaRPr lang="en-US" dirty="0">
              <a:cs typeface="Arial" panose="020B0604020202020204" pitchFamily="34" charset="0"/>
            </a:endParaRPr>
          </a:p>
          <a:p>
            <a:pPr marL="342900" indent="-342900">
              <a:buFont typeface="Arial" panose="020B0604020202020204" pitchFamily="34" charset="0"/>
              <a:buChar char="•"/>
            </a:pPr>
            <a:r>
              <a:rPr lang="en-US" dirty="0">
                <a:cs typeface="Arial" panose="020B0604020202020204" pitchFamily="34" charset="0"/>
              </a:rPr>
              <a:t>Digital twin APIs and services allow the application to focus on:</a:t>
            </a:r>
          </a:p>
          <a:p>
            <a:pPr marL="690372" lvl="1" indent="-342900"/>
            <a:r>
              <a:rPr lang="en-US" dirty="0">
                <a:cs typeface="Arial" panose="020B0604020202020204" pitchFamily="34" charset="0"/>
              </a:rPr>
              <a:t>Defining message-processing and simulation code for each type of data source</a:t>
            </a:r>
          </a:p>
          <a:p>
            <a:pPr marL="690372" lvl="1" indent="-342900"/>
            <a:r>
              <a:rPr lang="en-US" dirty="0">
                <a:cs typeface="Arial" panose="020B0604020202020204" pitchFamily="34" charset="0"/>
              </a:rPr>
              <a:t>Defining the dynamic state information to be managed for each data source</a:t>
            </a:r>
          </a:p>
          <a:p>
            <a:pPr marL="690372" lvl="1" indent="-342900"/>
            <a:r>
              <a:rPr lang="en-US" dirty="0">
                <a:cs typeface="Arial" panose="020B0604020202020204" pitchFamily="34" charset="0"/>
              </a:rPr>
              <a:t>Describing periodic data-parallel analytics to be performed across all digital twins of a given type</a:t>
            </a:r>
          </a:p>
          <a:p>
            <a:pPr marL="690372" lvl="1" indent="-342900"/>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E557FC7D-DC99-4CF7-B416-A7D4BDA7616B}"/>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2455509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53E7-68E7-35C7-9782-260B1D3BC0A3}"/>
              </a:ext>
            </a:extLst>
          </p:cNvPr>
          <p:cNvSpPr>
            <a:spLocks noGrp="1"/>
          </p:cNvSpPr>
          <p:nvPr>
            <p:ph type="title"/>
          </p:nvPr>
        </p:nvSpPr>
        <p:spPr/>
        <p:txBody>
          <a:bodyPr/>
          <a:lstStyle/>
          <a:p>
            <a:r>
              <a:rPr lang="en-US" dirty="0"/>
              <a:t>Creating and Hosting Digital Twins</a:t>
            </a:r>
          </a:p>
        </p:txBody>
      </p:sp>
      <p:sp>
        <p:nvSpPr>
          <p:cNvPr id="3" name="Content Placeholder 2">
            <a:extLst>
              <a:ext uri="{FF2B5EF4-FFF2-40B4-BE49-F238E27FC236}">
                <a16:creationId xmlns:a16="http://schemas.microsoft.com/office/drawing/2014/main" id="{19DDEEBC-F87E-3632-AF6C-8BCBDC7765A3}"/>
              </a:ext>
            </a:extLst>
          </p:cNvPr>
          <p:cNvSpPr>
            <a:spLocks noGrp="1"/>
          </p:cNvSpPr>
          <p:nvPr>
            <p:ph idx="1"/>
          </p:nvPr>
        </p:nvSpPr>
        <p:spPr>
          <a:xfrm>
            <a:off x="364435" y="938145"/>
            <a:ext cx="6737405" cy="5327650"/>
          </a:xfrm>
        </p:spPr>
        <p:txBody>
          <a:bodyPr>
            <a:normAutofit/>
          </a:bodyPr>
          <a:lstStyle/>
          <a:p>
            <a:pPr marL="0" indent="0">
              <a:buNone/>
            </a:pPr>
            <a:r>
              <a:rPr lang="en-US" dirty="0"/>
              <a:t>Goals:</a:t>
            </a:r>
          </a:p>
          <a:p>
            <a:r>
              <a:rPr lang="en-US" dirty="0"/>
              <a:t>Use a simple, flexible software architecture for implementing digital twin models.</a:t>
            </a:r>
          </a:p>
          <a:p>
            <a:r>
              <a:rPr lang="en-US" dirty="0"/>
              <a:t>Leverage the inherent object-oriented nature of digital twins:</a:t>
            </a:r>
          </a:p>
          <a:p>
            <a:pPr lvl="1"/>
            <a:r>
              <a:rPr lang="en-US" dirty="0"/>
              <a:t>State information for each instance of a model</a:t>
            </a:r>
          </a:p>
          <a:p>
            <a:pPr lvl="1"/>
            <a:r>
              <a:rPr lang="en-US" dirty="0"/>
              <a:t>Common analytics for all instances (code, business rules, and machine learning)</a:t>
            </a:r>
          </a:p>
          <a:p>
            <a:r>
              <a:rPr lang="en-US" dirty="0"/>
              <a:t>Let the in-memory platform handle the rest:</a:t>
            </a:r>
          </a:p>
          <a:p>
            <a:pPr lvl="1"/>
            <a:r>
              <a:rPr lang="en-US" dirty="0"/>
              <a:t>Create and manage digital twin instances at scale.</a:t>
            </a:r>
          </a:p>
          <a:p>
            <a:pPr lvl="1"/>
            <a:r>
              <a:rPr lang="en-US" dirty="0"/>
              <a:t>Ensure fast access to digital twin state.</a:t>
            </a:r>
          </a:p>
          <a:p>
            <a:pPr lvl="1"/>
            <a:r>
              <a:rPr lang="en-US" dirty="0"/>
              <a:t>Enable real-time aggregate analytics (e.g., map-reduce and query) for digital twin state.</a:t>
            </a:r>
          </a:p>
        </p:txBody>
      </p:sp>
      <p:sp>
        <p:nvSpPr>
          <p:cNvPr id="5" name="Slide Number Placeholder 4">
            <a:extLst>
              <a:ext uri="{FF2B5EF4-FFF2-40B4-BE49-F238E27FC236}">
                <a16:creationId xmlns:a16="http://schemas.microsoft.com/office/drawing/2014/main" id="{9AC4C04E-9764-2661-5F80-90AF1397AD8C}"/>
              </a:ext>
            </a:extLst>
          </p:cNvPr>
          <p:cNvSpPr>
            <a:spLocks noGrp="1"/>
          </p:cNvSpPr>
          <p:nvPr>
            <p:ph type="sldNum" sz="quarter" idx="12"/>
          </p:nvPr>
        </p:nvSpPr>
        <p:spPr/>
        <p:txBody>
          <a:bodyPr/>
          <a:lstStyle/>
          <a:p>
            <a:fld id="{BD188CD3-179C-4C76-AE3D-EBE7AE601F5E}" type="slidenum">
              <a:rPr lang="en-US" smtClean="0"/>
              <a:t>44</a:t>
            </a:fld>
            <a:endParaRPr lang="en-US" dirty="0"/>
          </a:p>
        </p:txBody>
      </p:sp>
      <p:sp>
        <p:nvSpPr>
          <p:cNvPr id="6" name="Footer Placeholder 5">
            <a:extLst>
              <a:ext uri="{FF2B5EF4-FFF2-40B4-BE49-F238E27FC236}">
                <a16:creationId xmlns:a16="http://schemas.microsoft.com/office/drawing/2014/main" id="{86C91B04-B502-8188-99D8-AEF72F4A3479}"/>
              </a:ext>
            </a:extLst>
          </p:cNvPr>
          <p:cNvSpPr>
            <a:spLocks noGrp="1"/>
          </p:cNvSpPr>
          <p:nvPr>
            <p:ph type="ftr" sz="quarter" idx="11"/>
          </p:nvPr>
        </p:nvSpPr>
        <p:spPr>
          <a:xfrm>
            <a:off x="3352800" y="6356350"/>
            <a:ext cx="5486400" cy="365125"/>
          </a:xfrm>
        </p:spPr>
        <p:txBody>
          <a:bodyPr/>
          <a:lstStyle/>
          <a:p>
            <a:r>
              <a:rPr lang="en-US" dirty="0"/>
              <a:t>© ScaleOut Software, Inc.</a:t>
            </a:r>
          </a:p>
        </p:txBody>
      </p:sp>
      <p:pic>
        <p:nvPicPr>
          <p:cNvPr id="8" name="Picture 7" descr="A diagram of a diagram&#10;&#10;Description automatically generated">
            <a:extLst>
              <a:ext uri="{FF2B5EF4-FFF2-40B4-BE49-F238E27FC236}">
                <a16:creationId xmlns:a16="http://schemas.microsoft.com/office/drawing/2014/main" id="{46C41D6A-852D-BF07-11A0-3FE4432A0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7153" y="886968"/>
            <a:ext cx="4059044" cy="2688336"/>
          </a:xfrm>
          <a:prstGeom prst="rect">
            <a:avLst/>
          </a:prstGeom>
        </p:spPr>
      </p:pic>
      <p:pic>
        <p:nvPicPr>
          <p:cNvPr id="11" name="Picture 10" descr="A diagram of a diagram&#10;&#10;Description automatically generated">
            <a:extLst>
              <a:ext uri="{FF2B5EF4-FFF2-40B4-BE49-F238E27FC236}">
                <a16:creationId xmlns:a16="http://schemas.microsoft.com/office/drawing/2014/main" id="{6C6148DD-EE96-8FC0-4117-82D65A85A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8790" y="3486904"/>
            <a:ext cx="4195770" cy="2778891"/>
          </a:xfrm>
          <a:prstGeom prst="rect">
            <a:avLst/>
          </a:prstGeom>
        </p:spPr>
      </p:pic>
    </p:spTree>
    <p:extLst>
      <p:ext uri="{BB962C8B-B14F-4D97-AF65-F5344CB8AC3E}">
        <p14:creationId xmlns:p14="http://schemas.microsoft.com/office/powerpoint/2010/main" val="3940720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586" y="1061038"/>
            <a:ext cx="10874927" cy="5238749"/>
          </a:xfrm>
        </p:spPr>
        <p:txBody>
          <a:bodyPr>
            <a:normAutofit/>
          </a:bodyPr>
          <a:lstStyle/>
          <a:p>
            <a:pPr marL="0" indent="0">
              <a:buNone/>
            </a:pPr>
            <a:r>
              <a:rPr lang="en-US" dirty="0"/>
              <a:t>A </a:t>
            </a:r>
            <a:r>
              <a:rPr lang="en-US" b="1" dirty="0"/>
              <a:t>digital twin model </a:t>
            </a:r>
            <a:r>
              <a:rPr lang="en-US" dirty="0"/>
              <a:t>provides an integrated framework for both streaming analytics and simulation. For each device type, it consists of:</a:t>
            </a:r>
          </a:p>
          <a:p>
            <a:pPr marL="342900" indent="-342900"/>
            <a:r>
              <a:rPr lang="en-US" dirty="0"/>
              <a:t>A </a:t>
            </a:r>
            <a:r>
              <a:rPr lang="en-US" b="1" dirty="0"/>
              <a:t>message processing </a:t>
            </a:r>
            <a:r>
              <a:rPr lang="en-US" dirty="0"/>
              <a:t>and</a:t>
            </a:r>
            <a:r>
              <a:rPr lang="en-US" b="1" dirty="0"/>
              <a:t> </a:t>
            </a:r>
            <a:r>
              <a:rPr lang="en-US" dirty="0"/>
              <a:t>optional</a:t>
            </a:r>
            <a:r>
              <a:rPr lang="en-US" b="1" dirty="0"/>
              <a:t> simulation processing method</a:t>
            </a:r>
            <a:r>
              <a:rPr lang="en-US" dirty="0"/>
              <a:t>:</a:t>
            </a:r>
          </a:p>
          <a:p>
            <a:pPr marL="690372" lvl="1" indent="-342900"/>
            <a:r>
              <a:rPr lang="en-US" dirty="0"/>
              <a:t>Receives and analyzes live or simulated messages and simulation time events.</a:t>
            </a:r>
          </a:p>
          <a:p>
            <a:pPr marL="690372" lvl="1" indent="-342900"/>
            <a:r>
              <a:rPr lang="en-US" dirty="0"/>
              <a:t>Encapsulates analysis algorithm (Java, C#, rules, ML, …).</a:t>
            </a:r>
          </a:p>
          <a:p>
            <a:pPr marL="690372" lvl="1" indent="-342900"/>
            <a:r>
              <a:rPr lang="en-US" dirty="0"/>
              <a:t>Updates state information, generates outbound </a:t>
            </a:r>
            <a:br>
              <a:rPr lang="en-US" dirty="0"/>
            </a:br>
            <a:r>
              <a:rPr lang="en-US" dirty="0"/>
              <a:t>messages and alerts.</a:t>
            </a:r>
          </a:p>
          <a:p>
            <a:pPr marL="342900" indent="-342900"/>
            <a:r>
              <a:rPr lang="en-US" b="1" dirty="0"/>
              <a:t> </a:t>
            </a:r>
            <a:r>
              <a:rPr lang="en-US" dirty="0"/>
              <a:t>A </a:t>
            </a:r>
            <a:r>
              <a:rPr lang="en-US" b="1" dirty="0"/>
              <a:t>state object</a:t>
            </a:r>
            <a:r>
              <a:rPr lang="en-US" dirty="0"/>
              <a:t>, which holds dynamic data:</a:t>
            </a:r>
          </a:p>
          <a:p>
            <a:pPr marL="690372" lvl="1" indent="-342900"/>
            <a:r>
              <a:rPr lang="en-US" dirty="0"/>
              <a:t>Context/metadata</a:t>
            </a:r>
            <a:br>
              <a:rPr lang="en-US" dirty="0"/>
            </a:br>
            <a:r>
              <a:rPr lang="en-US" dirty="0"/>
              <a:t>for analyzing events</a:t>
            </a:r>
          </a:p>
          <a:p>
            <a:pPr marL="690372" lvl="1" indent="-342900"/>
            <a:r>
              <a:rPr lang="en-US" dirty="0"/>
              <a:t>Also: time-ordered event </a:t>
            </a:r>
            <a:br>
              <a:rPr lang="en-US" dirty="0"/>
            </a:br>
            <a:r>
              <a:rPr lang="en-US" dirty="0"/>
              <a:t>lists, cached parameters</a:t>
            </a:r>
          </a:p>
          <a:p>
            <a:pPr marL="690372" lvl="1" indent="-342900"/>
            <a:r>
              <a:rPr lang="en-US" dirty="0"/>
              <a:t>One </a:t>
            </a:r>
            <a:r>
              <a:rPr lang="en-US" b="1" dirty="0"/>
              <a:t>instance </a:t>
            </a:r>
            <a:r>
              <a:rPr lang="en-US" dirty="0"/>
              <a:t>per data </a:t>
            </a:r>
            <a:br>
              <a:rPr lang="en-US" dirty="0"/>
            </a:br>
            <a:r>
              <a:rPr lang="en-US" dirty="0"/>
              <a:t>source or device</a:t>
            </a:r>
          </a:p>
          <a:p>
            <a:endParaRPr lang="en-US" dirty="0"/>
          </a:p>
        </p:txBody>
      </p:sp>
      <p:sp>
        <p:nvSpPr>
          <p:cNvPr id="2" name="Title 1"/>
          <p:cNvSpPr>
            <a:spLocks noGrp="1"/>
          </p:cNvSpPr>
          <p:nvPr>
            <p:ph type="title"/>
          </p:nvPr>
        </p:nvSpPr>
        <p:spPr>
          <a:xfrm>
            <a:off x="364436" y="114301"/>
            <a:ext cx="10577883" cy="682112"/>
          </a:xfrm>
        </p:spPr>
        <p:txBody>
          <a:bodyPr>
            <a:normAutofit/>
          </a:bodyPr>
          <a:lstStyle/>
          <a:p>
            <a:r>
              <a:rPr lang="en-US" dirty="0"/>
              <a:t>Anatomy of a Digital Twin</a:t>
            </a:r>
          </a:p>
        </p:txBody>
      </p:sp>
      <p:sp>
        <p:nvSpPr>
          <p:cNvPr id="12" name="Slide Number Placeholder 6"/>
          <p:cNvSpPr>
            <a:spLocks noGrp="1"/>
          </p:cNvSpPr>
          <p:nvPr>
            <p:ph type="sldNum" sz="quarter" idx="12"/>
          </p:nvPr>
        </p:nvSpPr>
        <p:spPr>
          <a:xfrm>
            <a:off x="9746674" y="6356350"/>
            <a:ext cx="2094143" cy="365125"/>
          </a:xfrm>
        </p:spPr>
        <p:txBody>
          <a:bodyPr/>
          <a:lstStyle/>
          <a:p>
            <a:fld id="{BD188CD3-179C-4C76-AE3D-EBE7AE601F5E}" type="slidenum">
              <a:rPr lang="en-US" smtClean="0"/>
              <a:t>45</a:t>
            </a:fld>
            <a:endParaRPr lang="en-US" dirty="0"/>
          </a:p>
        </p:txBody>
      </p:sp>
      <p:sp>
        <p:nvSpPr>
          <p:cNvPr id="10" name="Footer Placeholder 3">
            <a:extLst>
              <a:ext uri="{FF2B5EF4-FFF2-40B4-BE49-F238E27FC236}">
                <a16:creationId xmlns:a16="http://schemas.microsoft.com/office/drawing/2014/main" id="{9BFE8D27-9854-4ADE-A71A-1B812B2FC980}"/>
              </a:ext>
            </a:extLst>
          </p:cNvPr>
          <p:cNvSpPr>
            <a:spLocks noGrp="1"/>
          </p:cNvSpPr>
          <p:nvPr>
            <p:ph type="ftr" sz="quarter" idx="11"/>
          </p:nvPr>
        </p:nvSpPr>
        <p:spPr>
          <a:xfrm>
            <a:off x="3352800" y="6356350"/>
            <a:ext cx="5486400" cy="365125"/>
          </a:xfrm>
        </p:spPr>
        <p:txBody>
          <a:bodyPr/>
          <a:lstStyle/>
          <a:p>
            <a:r>
              <a:rPr lang="en-US" dirty="0"/>
              <a:t>© ScaleOut Software, Inc.</a:t>
            </a:r>
          </a:p>
        </p:txBody>
      </p:sp>
      <p:pic>
        <p:nvPicPr>
          <p:cNvPr id="7" name="Picture 6" descr="A diagram of a diagram&#10;&#10;Description automatically generated">
            <a:extLst>
              <a:ext uri="{FF2B5EF4-FFF2-40B4-BE49-F238E27FC236}">
                <a16:creationId xmlns:a16="http://schemas.microsoft.com/office/drawing/2014/main" id="{64D291BC-43BA-55D7-EB9F-47EC208D2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042" y="2836757"/>
            <a:ext cx="5769775" cy="3364223"/>
          </a:xfrm>
          <a:prstGeom prst="rect">
            <a:avLst/>
          </a:prstGeom>
        </p:spPr>
      </p:pic>
    </p:spTree>
    <p:extLst>
      <p:ext uri="{BB962C8B-B14F-4D97-AF65-F5344CB8AC3E}">
        <p14:creationId xmlns:p14="http://schemas.microsoft.com/office/powerpoint/2010/main" val="525597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Digital </a:t>
            </a:r>
            <a:r>
              <a:rPr lang="es-ES_tradnl" dirty="0" err="1"/>
              <a:t>Twins</a:t>
            </a:r>
            <a:r>
              <a:rPr lang="es-ES_tradnl" dirty="0"/>
              <a:t> </a:t>
            </a:r>
            <a:r>
              <a:rPr lang="es-ES_tradnl" dirty="0" err="1"/>
              <a:t>Simplify</a:t>
            </a:r>
            <a:r>
              <a:rPr lang="es-ES_tradnl" dirty="0"/>
              <a:t> </a:t>
            </a:r>
            <a:r>
              <a:rPr lang="es-ES_tradnl" dirty="0" err="1"/>
              <a:t>Application</a:t>
            </a:r>
            <a:r>
              <a:rPr lang="es-ES_tradnl" dirty="0"/>
              <a:t> </a:t>
            </a:r>
            <a:r>
              <a:rPr lang="es-ES_tradnl" dirty="0" err="1"/>
              <a:t>Design</a:t>
            </a:r>
            <a:endParaRPr lang="es-ES_tradnl" dirty="0"/>
          </a:p>
        </p:txBody>
      </p:sp>
      <p:sp>
        <p:nvSpPr>
          <p:cNvPr id="3" name="Marcador de contenido 2"/>
          <p:cNvSpPr>
            <a:spLocks noGrp="1"/>
          </p:cNvSpPr>
          <p:nvPr>
            <p:ph idx="1"/>
          </p:nvPr>
        </p:nvSpPr>
        <p:spPr>
          <a:xfrm>
            <a:off x="482079" y="1139919"/>
            <a:ext cx="10515600" cy="4172766"/>
          </a:xfrm>
          <a:effectLst/>
        </p:spPr>
        <p:txBody>
          <a:bodyPr/>
          <a:lstStyle/>
          <a:p>
            <a:pPr marL="0" indent="0">
              <a:buNone/>
            </a:pPr>
            <a:r>
              <a:rPr lang="es-ES_tradnl" b="1" dirty="0" err="1"/>
              <a:t>State-centric</a:t>
            </a:r>
            <a:r>
              <a:rPr lang="es-ES_tradnl" b="1" dirty="0"/>
              <a:t> </a:t>
            </a:r>
            <a:r>
              <a:rPr lang="es-ES_tradnl" b="1" dirty="0" err="1"/>
              <a:t>approach</a:t>
            </a:r>
            <a:r>
              <a:rPr lang="es-ES_tradnl" b="1" dirty="0"/>
              <a:t> </a:t>
            </a:r>
            <a:r>
              <a:rPr lang="es-ES_tradnl" dirty="0"/>
              <a:t>(vs. </a:t>
            </a:r>
            <a:r>
              <a:rPr lang="es-ES_tradnl" dirty="0" err="1"/>
              <a:t>event-centric</a:t>
            </a:r>
            <a:r>
              <a:rPr lang="es-ES_tradnl" dirty="0"/>
              <a:t>) </a:t>
            </a:r>
            <a:r>
              <a:rPr lang="es-ES_tradnl" dirty="0" err="1"/>
              <a:t>simplifies</a:t>
            </a:r>
            <a:r>
              <a:rPr lang="es-ES_tradnl" dirty="0"/>
              <a:t> tracking </a:t>
            </a:r>
            <a:r>
              <a:rPr lang="es-ES_tradnl" dirty="0" err="1"/>
              <a:t>of</a:t>
            </a:r>
            <a:r>
              <a:rPr lang="es-ES_tradnl" dirty="0"/>
              <a:t> </a:t>
            </a:r>
            <a:r>
              <a:rPr lang="es-ES_tradnl" dirty="0" err="1"/>
              <a:t>thousands</a:t>
            </a:r>
            <a:r>
              <a:rPr lang="es-ES_tradnl" dirty="0"/>
              <a:t> </a:t>
            </a:r>
            <a:r>
              <a:rPr lang="es-ES_tradnl" dirty="0" err="1"/>
              <a:t>of</a:t>
            </a:r>
            <a:r>
              <a:rPr lang="es-ES_tradnl" dirty="0"/>
              <a:t> individual data </a:t>
            </a:r>
            <a:r>
              <a:rPr lang="es-ES_tradnl" dirty="0" err="1"/>
              <a:t>sources</a:t>
            </a:r>
            <a:r>
              <a:rPr lang="es-ES_tradnl" dirty="0"/>
              <a:t>:</a:t>
            </a:r>
          </a:p>
          <a:p>
            <a:pPr marL="690372" lvl="1" indent="-342900"/>
            <a:r>
              <a:rPr lang="es-ES_tradnl" dirty="0" err="1"/>
              <a:t>Avoids</a:t>
            </a:r>
            <a:r>
              <a:rPr lang="es-ES_tradnl" dirty="0"/>
              <a:t> </a:t>
            </a:r>
            <a:r>
              <a:rPr lang="es-ES_tradnl" dirty="0" err="1"/>
              <a:t>event</a:t>
            </a:r>
            <a:r>
              <a:rPr lang="es-ES_tradnl" dirty="0"/>
              <a:t> </a:t>
            </a:r>
            <a:r>
              <a:rPr lang="es-ES_tradnl" dirty="0" err="1"/>
              <a:t>correlation</a:t>
            </a:r>
            <a:br>
              <a:rPr lang="es-ES_tradnl" dirty="0"/>
            </a:br>
            <a:r>
              <a:rPr lang="es-ES_tradnl" dirty="0"/>
              <a:t>in </a:t>
            </a:r>
            <a:r>
              <a:rPr lang="es-ES_tradnl" dirty="0" err="1"/>
              <a:t>the</a:t>
            </a:r>
            <a:r>
              <a:rPr lang="es-ES_tradnl" dirty="0"/>
              <a:t> </a:t>
            </a:r>
            <a:r>
              <a:rPr lang="es-ES_tradnl" dirty="0" err="1"/>
              <a:t>application</a:t>
            </a:r>
            <a:r>
              <a:rPr lang="es-ES_tradnl" dirty="0"/>
              <a:t>.</a:t>
            </a:r>
          </a:p>
          <a:p>
            <a:pPr marL="690372" lvl="1" indent="-342900"/>
            <a:r>
              <a:rPr lang="es-ES_tradnl" dirty="0" err="1"/>
              <a:t>Avoids</a:t>
            </a:r>
            <a:r>
              <a:rPr lang="es-ES_tradnl" dirty="0"/>
              <a:t> </a:t>
            </a:r>
            <a:r>
              <a:rPr lang="es-ES_tradnl" dirty="0" err="1"/>
              <a:t>need</a:t>
            </a:r>
            <a:r>
              <a:rPr lang="es-ES_tradnl" dirty="0"/>
              <a:t> </a:t>
            </a:r>
            <a:r>
              <a:rPr lang="es-ES_tradnl" dirty="0" err="1"/>
              <a:t>for</a:t>
            </a:r>
            <a:br>
              <a:rPr lang="es-ES_tradnl" dirty="0"/>
            </a:br>
            <a:r>
              <a:rPr lang="es-ES_tradnl" i="1" dirty="0"/>
              <a:t>ad hoc </a:t>
            </a:r>
            <a:r>
              <a:rPr lang="es-ES_tradnl" dirty="0" err="1"/>
              <a:t>state</a:t>
            </a:r>
            <a:r>
              <a:rPr lang="es-ES_tradnl" dirty="0"/>
              <a:t> </a:t>
            </a:r>
            <a:r>
              <a:rPr lang="es-ES_tradnl" dirty="0" err="1"/>
              <a:t>storage</a:t>
            </a:r>
            <a:r>
              <a:rPr lang="es-ES_tradnl" dirty="0"/>
              <a:t>.</a:t>
            </a:r>
          </a:p>
          <a:p>
            <a:pPr marL="690372" lvl="1" indent="-342900"/>
            <a:r>
              <a:rPr lang="es-ES_tradnl" dirty="0" err="1"/>
              <a:t>Encapsulates</a:t>
            </a:r>
            <a:r>
              <a:rPr lang="es-ES_tradnl" dirty="0"/>
              <a:t> </a:t>
            </a:r>
            <a:r>
              <a:rPr lang="es-ES_tradnl" dirty="0" err="1"/>
              <a:t>analysis</a:t>
            </a:r>
            <a:r>
              <a:rPr lang="es-ES_tradnl" dirty="0"/>
              <a:t> </a:t>
            </a:r>
            <a:br>
              <a:rPr lang="es-ES_tradnl" dirty="0"/>
            </a:br>
            <a:r>
              <a:rPr lang="es-ES_tradnl" dirty="0" err="1"/>
              <a:t>logic</a:t>
            </a:r>
            <a:r>
              <a:rPr lang="es-ES_tradnl" dirty="0"/>
              <a:t> in </a:t>
            </a:r>
            <a:r>
              <a:rPr lang="es-ES_tradnl" dirty="0" err="1"/>
              <a:t>one</a:t>
            </a:r>
            <a:r>
              <a:rPr lang="es-ES_tradnl" dirty="0"/>
              <a:t> place.</a:t>
            </a:r>
          </a:p>
          <a:p>
            <a:pPr marL="690372" lvl="1" indent="-342900"/>
            <a:r>
              <a:rPr lang="es-ES_tradnl" dirty="0" err="1"/>
              <a:t>Provides</a:t>
            </a:r>
            <a:r>
              <a:rPr lang="es-ES_tradnl" dirty="0"/>
              <a:t> </a:t>
            </a:r>
            <a:r>
              <a:rPr lang="es-ES_tradnl" dirty="0" err="1"/>
              <a:t>automatic</a:t>
            </a:r>
            <a:br>
              <a:rPr lang="es-ES_tradnl" dirty="0"/>
            </a:br>
            <a:r>
              <a:rPr lang="es-ES_tradnl" dirty="0" err="1"/>
              <a:t>domain</a:t>
            </a:r>
            <a:r>
              <a:rPr lang="es-ES_tradnl" dirty="0"/>
              <a:t> </a:t>
            </a:r>
            <a:r>
              <a:rPr lang="es-ES_tradnl" dirty="0" err="1"/>
              <a:t>for</a:t>
            </a:r>
            <a:r>
              <a:rPr lang="es-ES_tradnl" dirty="0"/>
              <a:t> </a:t>
            </a:r>
            <a:r>
              <a:rPr lang="es-ES_tradnl" dirty="0" err="1"/>
              <a:t>aggregate</a:t>
            </a:r>
            <a:br>
              <a:rPr lang="es-ES_tradnl" dirty="0"/>
            </a:br>
            <a:r>
              <a:rPr lang="es-ES_tradnl" dirty="0" err="1"/>
              <a:t>analysis</a:t>
            </a:r>
            <a:r>
              <a:rPr lang="es-ES_tradnl" dirty="0"/>
              <a:t>.</a:t>
            </a:r>
          </a:p>
          <a:p>
            <a:pPr marL="342900" indent="-342900">
              <a:buFont typeface="Arial" panose="020B0604020202020204" pitchFamily="34" charset="0"/>
              <a:buChar char="•"/>
            </a:pPr>
            <a:endParaRPr lang="es-ES_tradnl" dirty="0"/>
          </a:p>
        </p:txBody>
      </p:sp>
      <p:pic>
        <p:nvPicPr>
          <p:cNvPr id="5" name="Picture 4">
            <a:extLst>
              <a:ext uri="{FF2B5EF4-FFF2-40B4-BE49-F238E27FC236}">
                <a16:creationId xmlns:a16="http://schemas.microsoft.com/office/drawing/2014/main" id="{EA29FDEE-C59D-469F-A3E3-4BB9DE2F3311}"/>
              </a:ext>
            </a:extLst>
          </p:cNvPr>
          <p:cNvPicPr>
            <a:picLocks noChangeAspect="1"/>
          </p:cNvPicPr>
          <p:nvPr/>
        </p:nvPicPr>
        <p:blipFill>
          <a:blip r:embed="rId2"/>
          <a:stretch>
            <a:fillRect/>
          </a:stretch>
        </p:blipFill>
        <p:spPr>
          <a:xfrm>
            <a:off x="4369293" y="1633228"/>
            <a:ext cx="7178040" cy="3591543"/>
          </a:xfrm>
          <a:prstGeom prst="rect">
            <a:avLst/>
          </a:prstGeom>
        </p:spPr>
      </p:pic>
      <p:sp>
        <p:nvSpPr>
          <p:cNvPr id="6" name="Footer Placeholder 3">
            <a:extLst>
              <a:ext uri="{FF2B5EF4-FFF2-40B4-BE49-F238E27FC236}">
                <a16:creationId xmlns:a16="http://schemas.microsoft.com/office/drawing/2014/main" id="{FE8AF3C9-59D7-49C8-930B-8FA9B26C01C2}"/>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20668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0E7-CE04-46CA-B52E-F632CEBDD72E}"/>
              </a:ext>
            </a:extLst>
          </p:cNvPr>
          <p:cNvSpPr>
            <a:spLocks noGrp="1"/>
          </p:cNvSpPr>
          <p:nvPr>
            <p:ph type="title"/>
          </p:nvPr>
        </p:nvSpPr>
        <p:spPr>
          <a:xfrm>
            <a:off x="364436" y="114301"/>
            <a:ext cx="9005705" cy="682112"/>
          </a:xfrm>
        </p:spPr>
        <p:txBody>
          <a:bodyPr>
            <a:normAutofit/>
          </a:bodyPr>
          <a:lstStyle/>
          <a:p>
            <a:r>
              <a:rPr lang="en-US" dirty="0"/>
              <a:t>Digital Twins Are Object-Oriented</a:t>
            </a:r>
          </a:p>
        </p:txBody>
      </p:sp>
      <p:sp>
        <p:nvSpPr>
          <p:cNvPr id="3" name="Content Placeholder 2">
            <a:extLst>
              <a:ext uri="{FF2B5EF4-FFF2-40B4-BE49-F238E27FC236}">
                <a16:creationId xmlns:a16="http://schemas.microsoft.com/office/drawing/2014/main" id="{3A6D7403-7E2E-4C71-9ED3-B68F6915287C}"/>
              </a:ext>
            </a:extLst>
          </p:cNvPr>
          <p:cNvSpPr>
            <a:spLocks noGrp="1"/>
          </p:cNvSpPr>
          <p:nvPr>
            <p:ph idx="1"/>
          </p:nvPr>
        </p:nvSpPr>
        <p:spPr>
          <a:xfrm>
            <a:off x="364435" y="1028701"/>
            <a:ext cx="5387436" cy="1547352"/>
          </a:xfrm>
        </p:spPr>
        <p:txBody>
          <a:bodyPr/>
          <a:lstStyle/>
          <a:p>
            <a:r>
              <a:rPr lang="en-US" sz="2400" dirty="0"/>
              <a:t>Digital twin objects can use inheritance to create specialized behaviors:</a:t>
            </a:r>
            <a:endParaRPr lang="en-US" dirty="0"/>
          </a:p>
        </p:txBody>
      </p:sp>
      <p:sp>
        <p:nvSpPr>
          <p:cNvPr id="4" name="Slide Number Placeholder 3">
            <a:extLst>
              <a:ext uri="{FF2B5EF4-FFF2-40B4-BE49-F238E27FC236}">
                <a16:creationId xmlns:a16="http://schemas.microsoft.com/office/drawing/2014/main" id="{992703F9-8889-415D-BEDB-EA7F9EC3BDAF}"/>
              </a:ext>
            </a:extLst>
          </p:cNvPr>
          <p:cNvSpPr>
            <a:spLocks noGrp="1"/>
          </p:cNvSpPr>
          <p:nvPr>
            <p:ph type="sldNum" sz="quarter" idx="12"/>
          </p:nvPr>
        </p:nvSpPr>
        <p:spPr/>
        <p:txBody>
          <a:bodyPr/>
          <a:lstStyle/>
          <a:p>
            <a:fld id="{BD188CD3-179C-4C76-AE3D-EBE7AE601F5E}" type="slidenum">
              <a:rPr lang="en-US" smtClean="0"/>
              <a:t>47</a:t>
            </a:fld>
            <a:endParaRPr lang="en-US" dirty="0"/>
          </a:p>
        </p:txBody>
      </p:sp>
      <p:pic>
        <p:nvPicPr>
          <p:cNvPr id="7" name="Picture 6">
            <a:extLst>
              <a:ext uri="{FF2B5EF4-FFF2-40B4-BE49-F238E27FC236}">
                <a16:creationId xmlns:a16="http://schemas.microsoft.com/office/drawing/2014/main" id="{7E154EA5-BD2A-4D82-BA73-CE5D01CBBF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435" y="2114868"/>
            <a:ext cx="2632407" cy="2331669"/>
          </a:xfrm>
          <a:prstGeom prst="rect">
            <a:avLst/>
          </a:prstGeom>
        </p:spPr>
      </p:pic>
      <p:grpSp>
        <p:nvGrpSpPr>
          <p:cNvPr id="13" name="Group 12">
            <a:extLst>
              <a:ext uri="{FF2B5EF4-FFF2-40B4-BE49-F238E27FC236}">
                <a16:creationId xmlns:a16="http://schemas.microsoft.com/office/drawing/2014/main" id="{05942FF1-81F7-48B4-A5A6-E2D0DB4950CB}"/>
              </a:ext>
            </a:extLst>
          </p:cNvPr>
          <p:cNvGrpSpPr/>
          <p:nvPr/>
        </p:nvGrpSpPr>
        <p:grpSpPr>
          <a:xfrm>
            <a:off x="6440131" y="1028701"/>
            <a:ext cx="5387436" cy="4939479"/>
            <a:chOff x="6440131" y="1028701"/>
            <a:chExt cx="5387436" cy="4939479"/>
          </a:xfrm>
        </p:grpSpPr>
        <p:sp>
          <p:nvSpPr>
            <p:cNvPr id="11" name="Content Placeholder 2">
              <a:extLst>
                <a:ext uri="{FF2B5EF4-FFF2-40B4-BE49-F238E27FC236}">
                  <a16:creationId xmlns:a16="http://schemas.microsoft.com/office/drawing/2014/main" id="{88BC7B29-F650-417C-BDC9-6E6CFAB0BE33}"/>
                </a:ext>
              </a:extLst>
            </p:cNvPr>
            <p:cNvSpPr txBox="1">
              <a:spLocks/>
            </p:cNvSpPr>
            <p:nvPr/>
          </p:nvSpPr>
          <p:spPr>
            <a:xfrm>
              <a:off x="6440131" y="1028701"/>
              <a:ext cx="5387436" cy="1547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Instances of objects can be organized in a hierarchy:</a:t>
              </a:r>
              <a:endParaRPr lang="en-US" dirty="0"/>
            </a:p>
          </p:txBody>
        </p:sp>
        <p:pic>
          <p:nvPicPr>
            <p:cNvPr id="15" name="Picture 14">
              <a:extLst>
                <a:ext uri="{FF2B5EF4-FFF2-40B4-BE49-F238E27FC236}">
                  <a16:creationId xmlns:a16="http://schemas.microsoft.com/office/drawing/2014/main" id="{E6753A5D-1434-4D93-9403-BCE30B17E9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994" y="1387527"/>
              <a:ext cx="4865710" cy="4580653"/>
            </a:xfrm>
            <a:prstGeom prst="rect">
              <a:avLst/>
            </a:prstGeom>
          </p:spPr>
        </p:pic>
      </p:grpSp>
      <p:sp>
        <p:nvSpPr>
          <p:cNvPr id="6" name="TextBox 5">
            <a:extLst>
              <a:ext uri="{FF2B5EF4-FFF2-40B4-BE49-F238E27FC236}">
                <a16:creationId xmlns:a16="http://schemas.microsoft.com/office/drawing/2014/main" id="{69AE2454-0699-4C7C-B461-BFE60D4D2A74}"/>
              </a:ext>
            </a:extLst>
          </p:cNvPr>
          <p:cNvSpPr txBox="1"/>
          <p:nvPr/>
        </p:nvSpPr>
        <p:spPr>
          <a:xfrm>
            <a:off x="1052902" y="4523881"/>
            <a:ext cx="1255472" cy="400110"/>
          </a:xfrm>
          <a:prstGeom prst="rect">
            <a:avLst/>
          </a:prstGeom>
          <a:noFill/>
        </p:spPr>
        <p:txBody>
          <a:bodyPr wrap="none" rtlCol="0">
            <a:spAutoFit/>
          </a:bodyPr>
          <a:lstStyle/>
          <a:p>
            <a:r>
              <a:rPr lang="en-US" sz="2000" dirty="0"/>
              <a:t>Base Class</a:t>
            </a:r>
          </a:p>
        </p:txBody>
      </p:sp>
      <p:grpSp>
        <p:nvGrpSpPr>
          <p:cNvPr id="8" name="Group 7">
            <a:extLst>
              <a:ext uri="{FF2B5EF4-FFF2-40B4-BE49-F238E27FC236}">
                <a16:creationId xmlns:a16="http://schemas.microsoft.com/office/drawing/2014/main" id="{98E4A32C-13C2-4FA0-A4B9-EBD72D71CB70}"/>
              </a:ext>
            </a:extLst>
          </p:cNvPr>
          <p:cNvGrpSpPr/>
          <p:nvPr/>
        </p:nvGrpSpPr>
        <p:grpSpPr>
          <a:xfrm>
            <a:off x="2762865" y="2143860"/>
            <a:ext cx="3343820" cy="2780131"/>
            <a:chOff x="2762865" y="2143860"/>
            <a:chExt cx="3343820" cy="2780131"/>
          </a:xfrm>
        </p:grpSpPr>
        <p:pic>
          <p:nvPicPr>
            <p:cNvPr id="9" name="Picture 8">
              <a:extLst>
                <a:ext uri="{FF2B5EF4-FFF2-40B4-BE49-F238E27FC236}">
                  <a16:creationId xmlns:a16="http://schemas.microsoft.com/office/drawing/2014/main" id="{9186AD24-D45B-4F68-831D-B5DEA2AB50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2610" y="2143860"/>
              <a:ext cx="2794075" cy="2302677"/>
            </a:xfrm>
            <a:prstGeom prst="rect">
              <a:avLst/>
            </a:prstGeom>
          </p:spPr>
        </p:pic>
        <p:sp>
          <p:nvSpPr>
            <p:cNvPr id="10" name="Arrow: Left 9">
              <a:extLst>
                <a:ext uri="{FF2B5EF4-FFF2-40B4-BE49-F238E27FC236}">
                  <a16:creationId xmlns:a16="http://schemas.microsoft.com/office/drawing/2014/main" id="{71981A9C-03B3-4DE2-8D48-C1ED70CE2811}"/>
                </a:ext>
              </a:extLst>
            </p:cNvPr>
            <p:cNvSpPr/>
            <p:nvPr/>
          </p:nvSpPr>
          <p:spPr>
            <a:xfrm>
              <a:off x="2762865" y="3126506"/>
              <a:ext cx="776748" cy="36512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IS A</a:t>
              </a:r>
            </a:p>
          </p:txBody>
        </p:sp>
        <p:sp>
          <p:nvSpPr>
            <p:cNvPr id="12" name="TextBox 11">
              <a:extLst>
                <a:ext uri="{FF2B5EF4-FFF2-40B4-BE49-F238E27FC236}">
                  <a16:creationId xmlns:a16="http://schemas.microsoft.com/office/drawing/2014/main" id="{0CC5D5D0-5644-4334-B877-760BEA8FA9F1}"/>
                </a:ext>
              </a:extLst>
            </p:cNvPr>
            <p:cNvSpPr txBox="1"/>
            <p:nvPr/>
          </p:nvSpPr>
          <p:spPr>
            <a:xfrm>
              <a:off x="4012412" y="4523881"/>
              <a:ext cx="1172116" cy="400110"/>
            </a:xfrm>
            <a:prstGeom prst="rect">
              <a:avLst/>
            </a:prstGeom>
            <a:noFill/>
          </p:spPr>
          <p:txBody>
            <a:bodyPr wrap="none" rtlCol="0">
              <a:spAutoFit/>
            </a:bodyPr>
            <a:lstStyle/>
            <a:p>
              <a:r>
                <a:rPr lang="en-US" sz="2000" dirty="0"/>
                <a:t>Sub-Class</a:t>
              </a:r>
            </a:p>
          </p:txBody>
        </p:sp>
      </p:grpSp>
      <p:sp>
        <p:nvSpPr>
          <p:cNvPr id="14" name="Footer Placeholder 3">
            <a:extLst>
              <a:ext uri="{FF2B5EF4-FFF2-40B4-BE49-F238E27FC236}">
                <a16:creationId xmlns:a16="http://schemas.microsoft.com/office/drawing/2014/main" id="{F43A4B02-581B-4EB0-A903-D6DFCD83FD56}"/>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49077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43653-223A-4E9F-8F51-0BC9303CB2BD}"/>
              </a:ext>
            </a:extLst>
          </p:cNvPr>
          <p:cNvSpPr>
            <a:spLocks noGrp="1"/>
          </p:cNvSpPr>
          <p:nvPr>
            <p:ph type="title"/>
          </p:nvPr>
        </p:nvSpPr>
        <p:spPr/>
        <p:txBody>
          <a:bodyPr/>
          <a:lstStyle/>
          <a:p>
            <a:r>
              <a:rPr lang="en-US" dirty="0"/>
              <a:t>Digital Twins Can Organize in a Hierarchy</a:t>
            </a:r>
          </a:p>
        </p:txBody>
      </p:sp>
      <p:sp>
        <p:nvSpPr>
          <p:cNvPr id="3" name="Content Placeholder 2">
            <a:extLst>
              <a:ext uri="{FF2B5EF4-FFF2-40B4-BE49-F238E27FC236}">
                <a16:creationId xmlns:a16="http://schemas.microsoft.com/office/drawing/2014/main" id="{636940F5-73E2-4DED-A6B5-FB0018FFFD33}"/>
              </a:ext>
            </a:extLst>
          </p:cNvPr>
          <p:cNvSpPr>
            <a:spLocks noGrp="1"/>
          </p:cNvSpPr>
          <p:nvPr>
            <p:ph idx="1"/>
          </p:nvPr>
        </p:nvSpPr>
        <p:spPr>
          <a:xfrm>
            <a:off x="364435" y="1028700"/>
            <a:ext cx="4984805" cy="5148263"/>
          </a:xfrm>
        </p:spPr>
        <p:txBody>
          <a:bodyPr>
            <a:normAutofit/>
          </a:bodyPr>
          <a:lstStyle/>
          <a:p>
            <a:pPr marL="0" indent="0">
              <a:buNone/>
            </a:pPr>
            <a:r>
              <a:rPr lang="en-US" sz="2400" b="1" dirty="0"/>
              <a:t>Track complex systems as hierarchy of digital twin objects</a:t>
            </a:r>
            <a:r>
              <a:rPr lang="en-US" sz="2400" dirty="0"/>
              <a:t>:</a:t>
            </a:r>
          </a:p>
          <a:p>
            <a:r>
              <a:rPr lang="en-US" sz="2400" dirty="0"/>
              <a:t>Leaf nodes receive telemetry from physical endpoints.</a:t>
            </a:r>
          </a:p>
          <a:p>
            <a:r>
              <a:rPr lang="en-US" sz="2400" dirty="0"/>
              <a:t>Higher level nodes represent subsystems:</a:t>
            </a:r>
            <a:endParaRPr lang="en-US" sz="2000" dirty="0"/>
          </a:p>
          <a:p>
            <a:pPr lvl="1"/>
            <a:r>
              <a:rPr lang="en-US" sz="2000" dirty="0"/>
              <a:t>Receive telemetry from lower-level nodes.</a:t>
            </a:r>
          </a:p>
          <a:p>
            <a:pPr lvl="1"/>
            <a:r>
              <a:rPr lang="en-US" sz="2000" dirty="0"/>
              <a:t>Supply telemetry to higher-level nodes as alerts.</a:t>
            </a:r>
          </a:p>
          <a:p>
            <a:pPr lvl="1"/>
            <a:r>
              <a:rPr lang="en-US" sz="2000" dirty="0"/>
              <a:t>Allow successive refinement of real-time telemetry into higher-level abstractions.</a:t>
            </a:r>
          </a:p>
        </p:txBody>
      </p:sp>
      <p:sp>
        <p:nvSpPr>
          <p:cNvPr id="5" name="Slide Number Placeholder 4">
            <a:extLst>
              <a:ext uri="{FF2B5EF4-FFF2-40B4-BE49-F238E27FC236}">
                <a16:creationId xmlns:a16="http://schemas.microsoft.com/office/drawing/2014/main" id="{3994EAF7-8F8B-4AF5-ABD8-29588BF3E45B}"/>
              </a:ext>
            </a:extLst>
          </p:cNvPr>
          <p:cNvSpPr>
            <a:spLocks noGrp="1"/>
          </p:cNvSpPr>
          <p:nvPr>
            <p:ph type="sldNum" sz="quarter" idx="12"/>
          </p:nvPr>
        </p:nvSpPr>
        <p:spPr/>
        <p:txBody>
          <a:bodyPr/>
          <a:lstStyle/>
          <a:p>
            <a:fld id="{BD188CD3-179C-4C76-AE3D-EBE7AE601F5E}" type="slidenum">
              <a:rPr lang="en-US" smtClean="0"/>
              <a:t>48</a:t>
            </a:fld>
            <a:endParaRPr lang="en-US" dirty="0"/>
          </a:p>
        </p:txBody>
      </p:sp>
      <p:sp>
        <p:nvSpPr>
          <p:cNvPr id="9" name="TextBox 8">
            <a:extLst>
              <a:ext uri="{FF2B5EF4-FFF2-40B4-BE49-F238E27FC236}">
                <a16:creationId xmlns:a16="http://schemas.microsoft.com/office/drawing/2014/main" id="{8661A723-3ADF-495F-A684-643315E11929}"/>
              </a:ext>
            </a:extLst>
          </p:cNvPr>
          <p:cNvSpPr txBox="1"/>
          <p:nvPr/>
        </p:nvSpPr>
        <p:spPr>
          <a:xfrm>
            <a:off x="5626756" y="5657957"/>
            <a:ext cx="6316103" cy="369332"/>
          </a:xfrm>
          <a:prstGeom prst="rect">
            <a:avLst/>
          </a:prstGeom>
          <a:noFill/>
        </p:spPr>
        <p:txBody>
          <a:bodyPr wrap="square" rtlCol="0">
            <a:spAutoFit/>
          </a:bodyPr>
          <a:lstStyle/>
          <a:p>
            <a:pPr algn="ctr"/>
            <a:r>
              <a:rPr lang="en-US" dirty="0"/>
              <a:t>Example: Hierarchy of Digital Twins for a Sensor Network</a:t>
            </a:r>
          </a:p>
        </p:txBody>
      </p:sp>
      <p:sp>
        <p:nvSpPr>
          <p:cNvPr id="7" name="Footer Placeholder 3">
            <a:extLst>
              <a:ext uri="{FF2B5EF4-FFF2-40B4-BE49-F238E27FC236}">
                <a16:creationId xmlns:a16="http://schemas.microsoft.com/office/drawing/2014/main" id="{CE6496C9-266F-4B1F-A0AC-1F91E268ABAC}"/>
              </a:ext>
            </a:extLst>
          </p:cNvPr>
          <p:cNvSpPr>
            <a:spLocks noGrp="1"/>
          </p:cNvSpPr>
          <p:nvPr>
            <p:ph type="ftr" sz="quarter" idx="11"/>
          </p:nvPr>
        </p:nvSpPr>
        <p:spPr>
          <a:xfrm>
            <a:off x="3352800" y="6356350"/>
            <a:ext cx="5486400" cy="365125"/>
          </a:xfrm>
        </p:spPr>
        <p:txBody>
          <a:bodyPr/>
          <a:lstStyle/>
          <a:p>
            <a:r>
              <a:rPr lang="en-US" dirty="0"/>
              <a:t>© ScaleOut Software, Inc.</a:t>
            </a:r>
          </a:p>
        </p:txBody>
      </p:sp>
      <p:pic>
        <p:nvPicPr>
          <p:cNvPr id="10" name="Picture 9" descr="Diagram of a diagram of a twin system&#10;&#10;Description automatically generated with medium confidence">
            <a:extLst>
              <a:ext uri="{FF2B5EF4-FFF2-40B4-BE49-F238E27FC236}">
                <a16:creationId xmlns:a16="http://schemas.microsoft.com/office/drawing/2014/main" id="{56D3D921-A388-69EE-CFFA-B04A868E06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9695" y="931616"/>
            <a:ext cx="6316104" cy="4670385"/>
          </a:xfrm>
          <a:prstGeom prst="rect">
            <a:avLst/>
          </a:prstGeom>
        </p:spPr>
      </p:pic>
    </p:spTree>
    <p:extLst>
      <p:ext uri="{BB962C8B-B14F-4D97-AF65-F5344CB8AC3E}">
        <p14:creationId xmlns:p14="http://schemas.microsoft.com/office/powerpoint/2010/main" val="3445766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7709-EF58-48C1-A69E-5DC729DDDA2B}"/>
              </a:ext>
            </a:extLst>
          </p:cNvPr>
          <p:cNvSpPr>
            <a:spLocks noGrp="1"/>
          </p:cNvSpPr>
          <p:nvPr>
            <p:ph type="title"/>
          </p:nvPr>
        </p:nvSpPr>
        <p:spPr/>
        <p:txBody>
          <a:bodyPr>
            <a:normAutofit/>
          </a:bodyPr>
          <a:lstStyle/>
          <a:p>
            <a:r>
              <a:rPr lang="en-US" dirty="0"/>
              <a:t>Build Digital Twins with Open-Source APIs</a:t>
            </a:r>
          </a:p>
        </p:txBody>
      </p:sp>
      <p:sp>
        <p:nvSpPr>
          <p:cNvPr id="3" name="Content Placeholder 2">
            <a:extLst>
              <a:ext uri="{FF2B5EF4-FFF2-40B4-BE49-F238E27FC236}">
                <a16:creationId xmlns:a16="http://schemas.microsoft.com/office/drawing/2014/main" id="{CE832B8B-F5FF-4EE0-8FAE-A162F1F2A075}"/>
              </a:ext>
            </a:extLst>
          </p:cNvPr>
          <p:cNvSpPr>
            <a:spLocks noGrp="1"/>
          </p:cNvSpPr>
          <p:nvPr>
            <p:ph idx="1"/>
          </p:nvPr>
        </p:nvSpPr>
        <p:spPr>
          <a:xfrm>
            <a:off x="647155" y="931599"/>
            <a:ext cx="10880815" cy="5289564"/>
          </a:xfrm>
          <a:ln>
            <a:noFill/>
          </a:ln>
        </p:spPr>
        <p:txBody>
          <a:bodyPr>
            <a:normAutofit/>
          </a:bodyPr>
          <a:lstStyle/>
          <a:p>
            <a:pPr marL="342900" indent="-342900"/>
            <a:r>
              <a:rPr lang="en-US" dirty="0">
                <a:cs typeface="Arial" panose="020B0604020202020204" pitchFamily="34" charset="0"/>
              </a:rPr>
              <a:t>Application defines a message type for incoming messages.</a:t>
            </a:r>
          </a:p>
          <a:p>
            <a:pPr marL="342900" indent="-342900"/>
            <a:r>
              <a:rPr lang="en-US" dirty="0">
                <a:cs typeface="Arial" panose="020B0604020202020204" pitchFamily="34" charset="0"/>
              </a:rPr>
              <a:t>Application implements a base class </a:t>
            </a:r>
            <a:r>
              <a:rPr lang="en-US" dirty="0" err="1">
                <a:solidFill>
                  <a:srgbClr val="0070C0"/>
                </a:solidFill>
                <a:latin typeface="Consolas" panose="020B0609020204030204" pitchFamily="49" charset="0"/>
              </a:rPr>
              <a:t>DigitalTwinBase</a:t>
            </a:r>
            <a:r>
              <a:rPr lang="en-US" dirty="0">
                <a:cs typeface="Arial" panose="020B0604020202020204" pitchFamily="34" charset="0"/>
              </a:rPr>
              <a:t> to define a state object that holds instance properties and optional event lists.</a:t>
            </a:r>
          </a:p>
          <a:p>
            <a:pPr marL="342900" indent="-342900"/>
            <a:r>
              <a:rPr lang="en-US" dirty="0"/>
              <a:t>Application implements a message and simulation processing methods:</a:t>
            </a:r>
            <a:br>
              <a:rPr lang="en-US" dirty="0"/>
            </a:br>
            <a:br>
              <a:rPr lang="en-US" dirty="0"/>
            </a:br>
            <a:r>
              <a:rPr lang="en-US" dirty="0" err="1">
                <a:solidFill>
                  <a:srgbClr val="0070C0"/>
                </a:solidFill>
                <a:latin typeface="Consolas" panose="020B0609020204030204" pitchFamily="49" charset="0"/>
              </a:rPr>
              <a:t>ProcessMessages</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stateObject</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processingContext</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messageList</a:t>
            </a:r>
            <a:r>
              <a:rPr lang="en-US" dirty="0">
                <a:solidFill>
                  <a:srgbClr val="0070C0"/>
                </a:solidFill>
                <a:latin typeface="Consolas" panose="020B0609020204030204" pitchFamily="49" charset="0"/>
              </a:rPr>
              <a:t>)</a:t>
            </a:r>
            <a:br>
              <a:rPr lang="en-US" dirty="0">
                <a:solidFill>
                  <a:srgbClr val="0070C0"/>
                </a:solidFill>
                <a:latin typeface="Consolas" panose="020B0609020204030204" pitchFamily="49" charset="0"/>
              </a:rPr>
            </a:br>
            <a:r>
              <a:rPr lang="en-US" dirty="0" err="1">
                <a:solidFill>
                  <a:srgbClr val="0070C0"/>
                </a:solidFill>
                <a:latin typeface="Consolas" panose="020B0609020204030204" pitchFamily="49" charset="0"/>
              </a:rPr>
              <a:t>ProcessModel</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stateObject</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processingContext</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nextSimTime</a:t>
            </a:r>
            <a:r>
              <a:rPr lang="en-US" dirty="0">
                <a:solidFill>
                  <a:srgbClr val="0070C0"/>
                </a:solidFill>
                <a:latin typeface="Consolas" panose="020B0609020204030204" pitchFamily="49" charset="0"/>
              </a:rPr>
              <a:t>)</a:t>
            </a:r>
            <a:br>
              <a:rPr lang="en-US" dirty="0">
                <a:latin typeface="Consolas" panose="020B0609020204030204" pitchFamily="49" charset="0"/>
              </a:rPr>
            </a:br>
            <a:endParaRPr lang="en-US" dirty="0">
              <a:latin typeface="Consolas" panose="020B0609020204030204" pitchFamily="49" charset="0"/>
            </a:endParaRPr>
          </a:p>
          <a:p>
            <a:pPr marL="342900" indent="-342900">
              <a:buFont typeface="Arial" panose="020B0604020202020204" pitchFamily="34" charset="0"/>
              <a:buChar char="•"/>
            </a:pPr>
            <a:r>
              <a:rPr lang="en-US" dirty="0" err="1">
                <a:solidFill>
                  <a:srgbClr val="0070C0"/>
                </a:solidFill>
                <a:latin typeface="Consolas" panose="020B0609020204030204" pitchFamily="49" charset="0"/>
              </a:rPr>
              <a:t>ProcessingContext</a:t>
            </a:r>
            <a:r>
              <a:rPr lang="en-US" dirty="0">
                <a:cs typeface="Arial" panose="020B0604020202020204" pitchFamily="34" charset="0"/>
              </a:rPr>
              <a:t> defines APIs for sending messages to data source or to other twins.</a:t>
            </a:r>
          </a:p>
          <a:p>
            <a:pPr marL="342900" indent="-342900">
              <a:buFont typeface="Arial" panose="020B0604020202020204" pitchFamily="34" charset="0"/>
              <a:buChar char="•"/>
            </a:pPr>
            <a:r>
              <a:rPr lang="en-US" dirty="0">
                <a:cs typeface="Arial" panose="020B0604020202020204" pitchFamily="34" charset="0"/>
              </a:rPr>
              <a:t>Message list contains an enumerable list of messages that arrived since last call to </a:t>
            </a:r>
            <a:r>
              <a:rPr lang="en-US" dirty="0" err="1">
                <a:cs typeface="Arial" panose="020B0604020202020204" pitchFamily="34" charset="0"/>
              </a:rPr>
              <a:t>ProcessMessages</a:t>
            </a:r>
            <a:r>
              <a:rPr lang="en-US" dirty="0">
                <a:cs typeface="Arial" panose="020B0604020202020204" pitchFamily="34" charset="0"/>
              </a:rPr>
              <a:t>.</a:t>
            </a:r>
          </a:p>
          <a:p>
            <a:pPr marL="690372" lvl="1" indent="-342900"/>
            <a:r>
              <a:rPr lang="en-US" dirty="0">
                <a:cs typeface="Arial" panose="020B0604020202020204" pitchFamily="34" charset="0"/>
              </a:rPr>
              <a:t>Hides latency by handling multiple messages at once.</a:t>
            </a:r>
          </a:p>
          <a:p>
            <a:pPr marL="690372" lvl="1" indent="-342900"/>
            <a:r>
              <a:rPr lang="en-US" dirty="0">
                <a:cs typeface="Arial" panose="020B0604020202020204" pitchFamily="34" charset="0"/>
              </a:rPr>
              <a:t>Enables single acknowledgment for a group of messages.</a:t>
            </a:r>
          </a:p>
          <a:p>
            <a:pPr marL="347472" lvl="1" indent="0">
              <a:buNone/>
            </a:pP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855E5F16-4CE9-458C-A481-FB4E43EC06AF}"/>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667081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Widely Used in Mission-Critical Applications</a:t>
            </a:r>
          </a:p>
        </p:txBody>
      </p:sp>
      <p:sp>
        <p:nvSpPr>
          <p:cNvPr id="3" name="Content Placeholder 2"/>
          <p:cNvSpPr>
            <a:spLocks noGrp="1"/>
          </p:cNvSpPr>
          <p:nvPr>
            <p:ph idx="1"/>
          </p:nvPr>
        </p:nvSpPr>
        <p:spPr>
          <a:xfrm>
            <a:off x="364435" y="1028700"/>
            <a:ext cx="4211217" cy="5148263"/>
          </a:xfrm>
        </p:spPr>
        <p:txBody>
          <a:bodyPr/>
          <a:lstStyle/>
          <a:p>
            <a:pPr marL="0" indent="0">
              <a:lnSpc>
                <a:spcPct val="100000"/>
              </a:lnSpc>
              <a:buNone/>
            </a:pPr>
            <a:endParaRPr lang="en-US" dirty="0"/>
          </a:p>
          <a:p>
            <a:pPr>
              <a:lnSpc>
                <a:spcPct val="100000"/>
              </a:lnSpc>
            </a:pPr>
            <a:r>
              <a:rPr lang="en-US" dirty="0"/>
              <a:t>Wide variety of industries</a:t>
            </a:r>
          </a:p>
          <a:p>
            <a:pPr>
              <a:lnSpc>
                <a:spcPct val="100000"/>
              </a:lnSpc>
            </a:pPr>
            <a:r>
              <a:rPr lang="en-US" dirty="0"/>
              <a:t>Most customers have multiple deployments</a:t>
            </a:r>
          </a:p>
          <a:p>
            <a:pPr>
              <a:lnSpc>
                <a:spcPct val="100000"/>
              </a:lnSpc>
            </a:pPr>
            <a:r>
              <a:rPr lang="en-US" dirty="0"/>
              <a:t>Production-proven, mission-critical use cases</a:t>
            </a:r>
          </a:p>
          <a:p>
            <a:pPr marL="0" indent="0">
              <a:lnSpc>
                <a:spcPct val="100000"/>
              </a:lnSpc>
              <a:buNone/>
            </a:pPr>
            <a:endParaRPr lang="en-US" dirty="0"/>
          </a:p>
        </p:txBody>
      </p:sp>
      <p:sp>
        <p:nvSpPr>
          <p:cNvPr id="5" name="Footer Placeholder 4">
            <a:extLst>
              <a:ext uri="{FF2B5EF4-FFF2-40B4-BE49-F238E27FC236}">
                <a16:creationId xmlns:a16="http://schemas.microsoft.com/office/drawing/2014/main" id="{E297414B-0BD7-40B3-8DE5-ECD8F33C9858}"/>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
        <p:nvSpPr>
          <p:cNvPr id="6" name="Slide Number Placeholder 5"/>
          <p:cNvSpPr>
            <a:spLocks noGrp="1"/>
          </p:cNvSpPr>
          <p:nvPr>
            <p:ph type="sldNum" sz="quarter" idx="12"/>
          </p:nvPr>
        </p:nvSpPr>
        <p:spPr/>
        <p:txBody>
          <a:bodyPr/>
          <a:lstStyle/>
          <a:p>
            <a:fld id="{BD188CD3-179C-4C76-AE3D-EBE7AE601F5E}" type="slidenum">
              <a:rPr lang="en-US" smtClean="0"/>
              <a:pPr/>
              <a:t>5</a:t>
            </a:fld>
            <a:endParaRPr lang="en-US" dirty="0"/>
          </a:p>
        </p:txBody>
      </p:sp>
      <p:graphicFrame>
        <p:nvGraphicFramePr>
          <p:cNvPr id="7" name="Table 6"/>
          <p:cNvGraphicFramePr>
            <a:graphicFrameLocks noGrp="1"/>
          </p:cNvGraphicFramePr>
          <p:nvPr/>
        </p:nvGraphicFramePr>
        <p:xfrm>
          <a:off x="5354212" y="1142588"/>
          <a:ext cx="6542400" cy="4592592"/>
        </p:xfrm>
        <a:graphic>
          <a:graphicData uri="http://schemas.openxmlformats.org/drawingml/2006/table">
            <a:tbl>
              <a:tblPr firstRow="1" firstCol="1" bandRow="1">
                <a:effectLst>
                  <a:outerShdw blurRad="50800" dist="38100" dir="2700000" algn="tl" rotWithShape="0">
                    <a:prstClr val="black">
                      <a:alpha val="40000"/>
                    </a:prstClr>
                  </a:outerShdw>
                </a:effectLst>
                <a:tableStyleId>{5940675A-B579-460E-94D1-54222C63F5DA}</a:tableStyleId>
              </a:tblPr>
              <a:tblGrid>
                <a:gridCol w="1635600">
                  <a:extLst>
                    <a:ext uri="{9D8B030D-6E8A-4147-A177-3AD203B41FA5}">
                      <a16:colId xmlns:a16="http://schemas.microsoft.com/office/drawing/2014/main" val="20000"/>
                    </a:ext>
                  </a:extLst>
                </a:gridCol>
                <a:gridCol w="1635600">
                  <a:extLst>
                    <a:ext uri="{9D8B030D-6E8A-4147-A177-3AD203B41FA5}">
                      <a16:colId xmlns:a16="http://schemas.microsoft.com/office/drawing/2014/main" val="20001"/>
                    </a:ext>
                  </a:extLst>
                </a:gridCol>
                <a:gridCol w="1635600">
                  <a:extLst>
                    <a:ext uri="{9D8B030D-6E8A-4147-A177-3AD203B41FA5}">
                      <a16:colId xmlns:a16="http://schemas.microsoft.com/office/drawing/2014/main" val="20002"/>
                    </a:ext>
                  </a:extLst>
                </a:gridCol>
                <a:gridCol w="1635600">
                  <a:extLst>
                    <a:ext uri="{9D8B030D-6E8A-4147-A177-3AD203B41FA5}">
                      <a16:colId xmlns:a16="http://schemas.microsoft.com/office/drawing/2014/main" val="20003"/>
                    </a:ext>
                  </a:extLst>
                </a:gridCol>
              </a:tblGrid>
              <a:tr h="1148148">
                <a:tc>
                  <a:txBody>
                    <a:bodyPr/>
                    <a:lstStyle/>
                    <a:p>
                      <a:pPr marL="0" marR="0" algn="ctr">
                        <a:lnSpc>
                          <a:spcPct val="107000"/>
                        </a:lnSpc>
                        <a:spcBef>
                          <a:spcPts val="0"/>
                        </a:spcBef>
                        <a:spcAft>
                          <a:spcPts val="600"/>
                        </a:spcAft>
                      </a:pPr>
                      <a:r>
                        <a:rPr lang="en-US" sz="1200" b="1" u="none" dirty="0">
                          <a:solidFill>
                            <a:srgbClr val="026DAD"/>
                          </a:solidFill>
                          <a:effectLst/>
                          <a:latin typeface="+mn-lt"/>
                        </a:rPr>
                        <a:t>Financial Services</a:t>
                      </a:r>
                    </a:p>
                    <a:p>
                      <a:pPr marL="0" marR="0" lvl="0" indent="0">
                        <a:lnSpc>
                          <a:spcPct val="107000"/>
                        </a:lnSpc>
                        <a:spcBef>
                          <a:spcPts val="0"/>
                        </a:spcBef>
                        <a:spcAft>
                          <a:spcPts val="0"/>
                        </a:spcAft>
                        <a:buFont typeface="Symbol" panose="05050102010706020507" pitchFamily="18" charset="2"/>
                        <a:buNone/>
                      </a:pPr>
                      <a:endParaRPr lang="en-US" sz="1200" b="1" u="none" dirty="0">
                        <a:solidFill>
                          <a:srgbClr val="026DAD"/>
                        </a:solidFill>
                        <a:effectLst/>
                        <a:latin typeface="+mn-lt"/>
                      </a:endParaRPr>
                    </a:p>
                    <a:p>
                      <a:pPr marL="99695" marR="0">
                        <a:lnSpc>
                          <a:spcPct val="107000"/>
                        </a:lnSpc>
                        <a:spcBef>
                          <a:spcPts val="0"/>
                        </a:spcBef>
                        <a:spcAft>
                          <a:spcPts val="0"/>
                        </a:spcAft>
                      </a:pPr>
                      <a:r>
                        <a:rPr lang="en-US" sz="1200" b="1" u="none" dirty="0">
                          <a:solidFill>
                            <a:srgbClr val="026DAD"/>
                          </a:solidFill>
                          <a:effectLst/>
                          <a:latin typeface="+mn-lt"/>
                        </a:rPr>
                        <a:t> </a:t>
                      </a: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Healthcare</a:t>
                      </a:r>
                    </a:p>
                    <a:p>
                      <a:pPr marL="99695" marR="0">
                        <a:lnSpc>
                          <a:spcPct val="107000"/>
                        </a:lnSpc>
                        <a:spcBef>
                          <a:spcPts val="0"/>
                        </a:spcBef>
                        <a:spcAft>
                          <a:spcPts val="0"/>
                        </a:spcAft>
                      </a:pPr>
                      <a:r>
                        <a:rPr lang="en-US" sz="1200" b="1" u="none" dirty="0">
                          <a:solidFill>
                            <a:srgbClr val="026DAD"/>
                          </a:solidFill>
                          <a:effectLst/>
                          <a:latin typeface="+mn-lt"/>
                        </a:rPr>
                        <a:t> </a:t>
                      </a:r>
                      <a:endParaRPr lang="en-US" sz="1200" b="1" u="none" dirty="0">
                        <a:solidFill>
                          <a:srgbClr val="026DAD"/>
                        </a:solidFill>
                        <a:effectLst/>
                        <a:latin typeface="+mn-lt"/>
                        <a:ea typeface="Times New Roman" panose="02020603050405020304" pitchFamily="18" charset="0"/>
                      </a:endParaRP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Retail, eCommerce</a:t>
                      </a: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Professional Services</a:t>
                      </a:r>
                    </a:p>
                    <a:p>
                      <a:pPr marL="0" marR="0">
                        <a:lnSpc>
                          <a:spcPct val="107000"/>
                        </a:lnSpc>
                        <a:spcBef>
                          <a:spcPts val="0"/>
                        </a:spcBef>
                        <a:spcAft>
                          <a:spcPts val="800"/>
                        </a:spcAft>
                      </a:pPr>
                      <a:r>
                        <a:rPr lang="en-US" sz="1200" b="1" u="none" dirty="0">
                          <a:solidFill>
                            <a:srgbClr val="026DAD"/>
                          </a:solidFill>
                          <a:effectLst/>
                          <a:latin typeface="+mn-lt"/>
                        </a:rPr>
                        <a:t> </a:t>
                      </a:r>
                      <a:endParaRPr lang="en-US" sz="1200" b="1" u="none" dirty="0">
                        <a:solidFill>
                          <a:srgbClr val="026DAD"/>
                        </a:solidFill>
                        <a:effectLst/>
                        <a:latin typeface="+mn-lt"/>
                        <a:ea typeface="Calibri" panose="020F0502020204030204" pitchFamily="34" charset="0"/>
                        <a:cs typeface="Times New Roman" panose="02020603050405020304" pitchFamily="18" charset="0"/>
                      </a:endParaRP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48148">
                <a:tc>
                  <a:txBody>
                    <a:bodyPr/>
                    <a:lstStyle/>
                    <a:p>
                      <a:pPr marL="0" marR="0" algn="ctr">
                        <a:lnSpc>
                          <a:spcPct val="107000"/>
                        </a:lnSpc>
                        <a:spcBef>
                          <a:spcPts val="0"/>
                        </a:spcBef>
                        <a:spcAft>
                          <a:spcPts val="600"/>
                        </a:spcAft>
                      </a:pPr>
                      <a:r>
                        <a:rPr lang="en-US" sz="1200" b="1" u="none" dirty="0">
                          <a:solidFill>
                            <a:srgbClr val="026DAD"/>
                          </a:solidFill>
                          <a:effectLst/>
                          <a:latin typeface="+mn-lt"/>
                        </a:rPr>
                        <a:t>Insurance</a:t>
                      </a: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Publishing, Education</a:t>
                      </a:r>
                    </a:p>
                    <a:p>
                      <a:pPr marL="0" marR="0" lvl="0" indent="0">
                        <a:lnSpc>
                          <a:spcPct val="107000"/>
                        </a:lnSpc>
                        <a:spcBef>
                          <a:spcPts val="0"/>
                        </a:spcBef>
                        <a:spcAft>
                          <a:spcPts val="0"/>
                        </a:spcAft>
                        <a:buFont typeface="Symbol" panose="05050102010706020507" pitchFamily="18" charset="2"/>
                        <a:buNone/>
                      </a:pPr>
                      <a:endParaRPr lang="en-US" sz="1200" b="1" u="none" dirty="0">
                        <a:solidFill>
                          <a:srgbClr val="026DAD"/>
                        </a:solidFill>
                        <a:effectLst/>
                        <a:latin typeface="+mn-lt"/>
                        <a:ea typeface="Times New Roman" panose="02020603050405020304" pitchFamily="18" charset="0"/>
                      </a:endParaRP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Fashion</a:t>
                      </a:r>
                    </a:p>
                    <a:p>
                      <a:pPr marL="0" marR="0">
                        <a:lnSpc>
                          <a:spcPct val="107000"/>
                        </a:lnSpc>
                        <a:spcBef>
                          <a:spcPts val="0"/>
                        </a:spcBef>
                        <a:spcAft>
                          <a:spcPts val="800"/>
                        </a:spcAft>
                      </a:pPr>
                      <a:r>
                        <a:rPr lang="en-US" sz="1200" b="1" u="none" dirty="0">
                          <a:solidFill>
                            <a:srgbClr val="026DAD"/>
                          </a:solidFill>
                          <a:effectLst/>
                          <a:latin typeface="+mn-lt"/>
                        </a:rPr>
                        <a:t> </a:t>
                      </a:r>
                      <a:endParaRPr lang="en-US" sz="1200" b="1" u="none" dirty="0">
                        <a:solidFill>
                          <a:srgbClr val="026DAD"/>
                        </a:solidFill>
                        <a:effectLst/>
                        <a:latin typeface="+mn-lt"/>
                        <a:ea typeface="Calibri" panose="020F0502020204030204" pitchFamily="34" charset="0"/>
                        <a:cs typeface="Times New Roman" panose="02020603050405020304" pitchFamily="18" charset="0"/>
                      </a:endParaRP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Consumer Services</a:t>
                      </a: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148148">
                <a:tc>
                  <a:txBody>
                    <a:bodyPr/>
                    <a:lstStyle/>
                    <a:p>
                      <a:pPr marL="0" marR="0" algn="ctr">
                        <a:lnSpc>
                          <a:spcPct val="107000"/>
                        </a:lnSpc>
                        <a:spcBef>
                          <a:spcPts val="0"/>
                        </a:spcBef>
                        <a:spcAft>
                          <a:spcPts val="600"/>
                        </a:spcAft>
                      </a:pPr>
                      <a:r>
                        <a:rPr lang="en-US" sz="1200" b="1" u="none" dirty="0">
                          <a:solidFill>
                            <a:srgbClr val="026DAD"/>
                          </a:solidFill>
                          <a:effectLst/>
                          <a:latin typeface="+mn-lt"/>
                        </a:rPr>
                        <a:t>Telecommunications</a:t>
                      </a: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Travel, Transportation</a:t>
                      </a: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Security</a:t>
                      </a: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Utilities</a:t>
                      </a: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148148">
                <a:tc>
                  <a:txBody>
                    <a:bodyPr/>
                    <a:lstStyle/>
                    <a:p>
                      <a:pPr marL="0" marR="0" algn="ctr">
                        <a:lnSpc>
                          <a:spcPct val="107000"/>
                        </a:lnSpc>
                        <a:spcBef>
                          <a:spcPts val="0"/>
                        </a:spcBef>
                        <a:spcAft>
                          <a:spcPts val="600"/>
                        </a:spcAft>
                      </a:pPr>
                      <a:r>
                        <a:rPr lang="en-US" sz="1200" b="1" u="none" dirty="0">
                          <a:solidFill>
                            <a:srgbClr val="026DAD"/>
                          </a:solidFill>
                          <a:effectLst/>
                          <a:latin typeface="+mn-lt"/>
                        </a:rPr>
                        <a:t>Cable &amp; Media</a:t>
                      </a: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p>
                      <a:pPr marL="99695" marR="0">
                        <a:lnSpc>
                          <a:spcPct val="107000"/>
                        </a:lnSpc>
                        <a:spcBef>
                          <a:spcPts val="0"/>
                        </a:spcBef>
                        <a:spcAft>
                          <a:spcPts val="0"/>
                        </a:spcAft>
                      </a:pPr>
                      <a:endParaRPr lang="en-US" sz="1200" b="1" u="none" dirty="0">
                        <a:solidFill>
                          <a:srgbClr val="026DAD"/>
                        </a:solidFill>
                        <a:effectLst/>
                        <a:latin typeface="+mn-lt"/>
                        <a:ea typeface="Times New Roman" panose="02020603050405020304" pitchFamily="18" charset="0"/>
                      </a:endParaRP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Entertainment, Gaming</a:t>
                      </a: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Food &amp; Bev, Hospitality</a:t>
                      </a:r>
                    </a:p>
                    <a:p>
                      <a:pPr marL="99695" marR="0">
                        <a:lnSpc>
                          <a:spcPct val="107000"/>
                        </a:lnSpc>
                        <a:spcBef>
                          <a:spcPts val="0"/>
                        </a:spcBef>
                        <a:spcAft>
                          <a:spcPts val="0"/>
                        </a:spcAft>
                      </a:pPr>
                      <a:r>
                        <a:rPr lang="en-US" sz="1200" b="1" u="none" strike="noStrike" dirty="0">
                          <a:solidFill>
                            <a:srgbClr val="026DAD"/>
                          </a:solidFill>
                          <a:effectLst/>
                          <a:latin typeface="+mn-lt"/>
                        </a:rPr>
                        <a:t> </a:t>
                      </a:r>
                      <a:endParaRPr lang="en-US" sz="1200" b="1" u="none" dirty="0">
                        <a:solidFill>
                          <a:srgbClr val="026DAD"/>
                        </a:solidFill>
                        <a:effectLst/>
                        <a:latin typeface="+mn-lt"/>
                        <a:ea typeface="Times New Roman" panose="02020603050405020304" pitchFamily="18" charset="0"/>
                      </a:endParaRP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600"/>
                        </a:spcAft>
                      </a:pPr>
                      <a:r>
                        <a:rPr lang="en-US" sz="1200" b="1" u="none" dirty="0">
                          <a:solidFill>
                            <a:srgbClr val="026DAD"/>
                          </a:solidFill>
                          <a:effectLst/>
                          <a:latin typeface="+mn-lt"/>
                        </a:rPr>
                        <a:t>Industrial, Oil &amp; Gas</a:t>
                      </a:r>
                    </a:p>
                  </a:txBody>
                  <a:tcPr marL="63837" marR="63837" marT="39967" marB="0">
                    <a:lnL w="28575" cap="flat" cmpd="sng" algn="ctr">
                      <a:solidFill>
                        <a:srgbClr val="026DAD"/>
                      </a:solidFill>
                      <a:prstDash val="solid"/>
                      <a:round/>
                      <a:headEnd type="none" w="med" len="med"/>
                      <a:tailEnd type="none" w="med" len="med"/>
                    </a:lnL>
                    <a:lnR w="28575" cap="flat" cmpd="sng" algn="ctr">
                      <a:solidFill>
                        <a:srgbClr val="026DAD"/>
                      </a:solidFill>
                      <a:prstDash val="solid"/>
                      <a:round/>
                      <a:headEnd type="none" w="med" len="med"/>
                      <a:tailEnd type="none" w="med" len="med"/>
                    </a:lnR>
                    <a:lnT w="28575" cap="flat" cmpd="sng" algn="ctr">
                      <a:solidFill>
                        <a:srgbClr val="026DAD"/>
                      </a:solidFill>
                      <a:prstDash val="solid"/>
                      <a:round/>
                      <a:headEnd type="none" w="med" len="med"/>
                      <a:tailEnd type="none" w="med" len="med"/>
                    </a:lnT>
                    <a:lnB w="28575" cap="flat" cmpd="sng" algn="ctr">
                      <a:solidFill>
                        <a:srgbClr val="026DAD"/>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10" name="Picture 9" descr="http://www.listphile.com/Fortune_500_Logos/Time_Warner/image/048_timewarn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3511" y="5393883"/>
            <a:ext cx="1030686" cy="238367"/>
          </a:xfrm>
          <a:prstGeom prst="rect">
            <a:avLst/>
          </a:prstGeom>
          <a:noFill/>
          <a:ln w="9525">
            <a:noFill/>
            <a:miter lim="800000"/>
            <a:headEnd/>
            <a:tailEnd/>
          </a:ln>
        </p:spPr>
      </p:pic>
      <p:pic>
        <p:nvPicPr>
          <p:cNvPr id="11" name="Picture 10" descr="http://www.honda.com/images/honda.gif"/>
          <p:cNvPicPr>
            <a:picLocks noChangeAspect="1"/>
          </p:cNvPicPr>
          <p:nvPr/>
        </p:nvPicPr>
        <p:blipFill>
          <a:blip r:embed="rId4" cstate="print">
            <a:extLst>
              <a:ext uri="{28A0092B-C50C-407E-A947-70E740481C1C}">
                <a14:useLocalDpi xmlns:a14="http://schemas.microsoft.com/office/drawing/2010/main" val="0"/>
              </a:ext>
            </a:extLst>
          </a:blip>
          <a:srcRect l="15333" t="20408" r="13500"/>
          <a:stretch>
            <a:fillRect/>
          </a:stretch>
        </p:blipFill>
        <p:spPr bwMode="auto">
          <a:xfrm>
            <a:off x="7195140" y="3967861"/>
            <a:ext cx="697687" cy="191169"/>
          </a:xfrm>
          <a:prstGeom prst="rect">
            <a:avLst/>
          </a:prstGeom>
          <a:noFill/>
          <a:ln w="9525">
            <a:noFill/>
            <a:miter lim="800000"/>
            <a:headEnd/>
            <a:tailEnd/>
          </a:ln>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6810" y="4251270"/>
            <a:ext cx="847531" cy="250407"/>
          </a:xfrm>
          <a:prstGeom prst="rect">
            <a:avLst/>
          </a:prstGeom>
          <a:noFill/>
          <a:ln w="9525">
            <a:noFill/>
            <a:miter lim="800000"/>
            <a:headEnd/>
            <a:tailEnd/>
          </a:ln>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91255" y="4181902"/>
            <a:ext cx="515011" cy="340275"/>
          </a:xfrm>
          <a:prstGeom prst="rect">
            <a:avLst/>
          </a:prstGeom>
          <a:noFill/>
          <a:ln w="9525">
            <a:noFill/>
            <a:miter lim="800000"/>
            <a:headEnd/>
            <a:tailEnd/>
          </a:ln>
        </p:spPr>
      </p:pic>
      <p:pic>
        <p:nvPicPr>
          <p:cNvPr id="15" name="Picture 4" descr="Thomson Reuter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97629" y="1927109"/>
            <a:ext cx="1355875" cy="301306"/>
          </a:xfrm>
          <a:prstGeom prst="rect">
            <a:avLst/>
          </a:prstGeom>
          <a:noFill/>
        </p:spPr>
      </p:pic>
      <p:pic>
        <p:nvPicPr>
          <p:cNvPr id="16" name="Picture 8" descr="Delta Air lines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1101" y="3660485"/>
            <a:ext cx="881145" cy="307376"/>
          </a:xfrm>
          <a:prstGeom prst="rect">
            <a:avLst/>
          </a:prstGeom>
          <a:noFill/>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77405" y="2988305"/>
            <a:ext cx="594951" cy="352721"/>
          </a:xfrm>
          <a:prstGeom prst="rect">
            <a:avLst/>
          </a:prstGeom>
        </p:spPr>
      </p:pic>
      <p:pic>
        <p:nvPicPr>
          <p:cNvPr id="18" name="Picture 17"/>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7284931" y="1270657"/>
            <a:ext cx="1057363" cy="507598"/>
          </a:xfrm>
          <a:prstGeom prst="rect">
            <a:avLst/>
          </a:prstGeom>
        </p:spPr>
      </p:pic>
      <p:pic>
        <p:nvPicPr>
          <p:cNvPr id="19" name="Picture 25" descr="Home Shopping Network logo">
            <a:hlinkClick r:id="rId11" tooltip="Home Shopping Network logo"/>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29722" y="1425681"/>
            <a:ext cx="388298" cy="392641"/>
          </a:xfrm>
          <a:prstGeom prst="rect">
            <a:avLst/>
          </a:prstGeom>
          <a:noFill/>
          <a:ln w="9525">
            <a:noFill/>
            <a:miter lim="800000"/>
            <a:headEnd/>
            <a:tailEnd/>
          </a:ln>
        </p:spPr>
      </p:pic>
      <p:pic>
        <p:nvPicPr>
          <p:cNvPr id="1026" name="Picture 2" descr="https://lh6.ggpht.com/HFjnZeeYn1yQSGmep6_J-XtAb-PTd7PoNhqqbaYbtnV05feORTddhMfeAQXzhNJrVfE=w300"/>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a:off x="8717211" y="1414648"/>
            <a:ext cx="802131" cy="3451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llthingsd.com/files/2013/01/surveymonkey.jpe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10324167" y="1992586"/>
            <a:ext cx="1506756" cy="2660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farmers.com/content/dam/falcon/content-images/news/new-farmers-logo.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72258" y="2517969"/>
            <a:ext cx="770178" cy="419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sdchamber.ie/images/NewsPlus/image/Zurich_Insurance_Logo11364489127046350700.jp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5805250" y="2972620"/>
            <a:ext cx="704194" cy="4305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vector.me/files/images/8/7/87162/pearson_educati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53415" y="2600198"/>
            <a:ext cx="706273" cy="41489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underconsideration.com/brandnew/archives/tatts_group_logo_detail.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55357" y="5213785"/>
            <a:ext cx="618054" cy="41038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vimaliswamy.files.wordpress.com/2009/12/rsa.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a:stretch/>
        </p:blipFill>
        <p:spPr bwMode="auto">
          <a:xfrm>
            <a:off x="8856188" y="3839827"/>
            <a:ext cx="1135106" cy="46969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cdn-guess.com/WebImages/Guess/logo_2.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06866" y="2569516"/>
            <a:ext cx="567754" cy="47888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cdn1.ebags.com/is/image/img01/logo/ebags-logo-02?qlt=100,1&amp;align=0,1&amp;wid=240&amp;fmt=png-alpha"/>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783599" y="3155129"/>
            <a:ext cx="675989" cy="18589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sponsorship.com/IEG/files/da/daefa3b0-ac8a-4332-8dcc-23a0453231e9_283_212.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481135" y="2547648"/>
            <a:ext cx="535917" cy="40146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fineprintnyc.com/images/blog/history-of-logos/google/google-logo.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a:stretch/>
        </p:blipFill>
        <p:spPr bwMode="auto">
          <a:xfrm>
            <a:off x="10345464" y="3127096"/>
            <a:ext cx="766390" cy="28634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s://a.yipitcdn.com/yc/logo/angies-list-1403027133.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1354852" y="2582652"/>
            <a:ext cx="400242" cy="400242"/>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www.dealcentro.com/StoreLogos/20141812121050_woot.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385268" y="2556705"/>
            <a:ext cx="671896" cy="17775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upload.wikimedia.org/wikipedia/en/thumb/6/6c/GoDaddy.svg/220px-GoDaddy.svg.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0546578" y="2759776"/>
            <a:ext cx="734107" cy="3203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Compass Learni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110803" y="3084659"/>
            <a:ext cx="1369886" cy="24033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ttps://consumeraffairs.global.ssl.fastly.net/files/logos/american-electric-power_logo_1559.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326694" y="3691780"/>
            <a:ext cx="953991" cy="361722"/>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http://insideevs.com/wp-content/uploads/2013/08/southern_california_edison.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685708" y="4143132"/>
            <a:ext cx="813972" cy="418023"/>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http://upload.wikimedia.org/wikipedia/commons/thumb/e/e7/BP_Logo.svg/771px-BP_Logo.svg.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1216555" y="5050032"/>
            <a:ext cx="432288" cy="574141"/>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ttp://www.electricswitches.com/images/honeywell_logo.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345464" y="4948581"/>
            <a:ext cx="935221" cy="178624"/>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http://upload.wikimedia.org/wikipedia/en/thumb/3/3a/Burger_King_Logo.svg/1024px-Burger_King_Logo.svg.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695259" y="5180175"/>
            <a:ext cx="436221" cy="436221"/>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http://images.vcpost.com/data/images/full/4017/mtv-italy.jpg?w=590"/>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890074" y="4824247"/>
            <a:ext cx="537560" cy="53756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http://www.casino.org/news/wp-content/uploads/2014/02/svenska-spel-vansterstalld-pos_48.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256921" y="4862795"/>
            <a:ext cx="986959" cy="286285"/>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http://harryumphlett.com/uploads/Automotive.gif"/>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045445" y="4278116"/>
            <a:ext cx="911240" cy="235279"/>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http://s3-media2.fl.yelpcdn.com/bphoto/kUPSyeufVlSrWe7QLISH0g/ls.jpg"/>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a:stretch/>
        </p:blipFill>
        <p:spPr bwMode="auto">
          <a:xfrm>
            <a:off x="8087665" y="4057863"/>
            <a:ext cx="472086" cy="459327"/>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http://upload.wikimedia.org/wikipedia/en/thumb/2/22/AT%26T_logo.svg/100px-AT%26T_logo.svg.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634820" y="3762966"/>
            <a:ext cx="273814" cy="418936"/>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http://investorplace.com/wp-content/uploads/2010/10/StaplesLogo.jpg"/>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a:stretch/>
        </p:blipFill>
        <p:spPr bwMode="auto">
          <a:xfrm>
            <a:off x="9576077" y="1891712"/>
            <a:ext cx="617351" cy="349813"/>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descr="http://img1.findthebest.com/sites/default/files/1085/media/images/Citibank_The_Citibank_Account_753907_i0.jpg"/>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a:stretch/>
        </p:blipFill>
        <p:spPr bwMode="auto">
          <a:xfrm>
            <a:off x="6354244" y="1610610"/>
            <a:ext cx="512982" cy="3547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Z:\Marketing\~ MARKETING\CatherineImages\NewCustomerLogos\140x83\ing_140.png"/>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532510" y="1277599"/>
            <a:ext cx="918486" cy="54453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thumb/d/d6/BT_logo.svg/1280px-BT_logo.svg.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6175712" y="3823354"/>
            <a:ext cx="551105" cy="2617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bs.twimg.com/profile_images/458884896295899136/LWxBLuy8.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1313707" y="3650754"/>
            <a:ext cx="517216" cy="5172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pbs.twimg.com/profile_images/2675001390/b5627d51f5ce97f76e8573c78baf75e1_400x400.png"/>
          <p:cNvPicPr>
            <a:picLocks noChangeAspect="1" noChangeArrowheads="1"/>
          </p:cNvPicPr>
          <p:nvPr/>
        </p:nvPicPr>
        <p:blipFill rotWithShape="1">
          <a:blip r:embed="rId43" cstate="print">
            <a:extLst>
              <a:ext uri="{28A0092B-C50C-407E-A947-70E740481C1C}">
                <a14:useLocalDpi xmlns:a14="http://schemas.microsoft.com/office/drawing/2010/main" val="0"/>
              </a:ext>
            </a:extLst>
          </a:blip>
          <a:srcRect/>
          <a:stretch/>
        </p:blipFill>
        <p:spPr bwMode="auto">
          <a:xfrm>
            <a:off x="7115945" y="5213785"/>
            <a:ext cx="596917" cy="42397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upload.wikimedia.org/wikipedia/commons/thumb/c/cf/Regus_logo15.png/200px-Regus_logo15.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0324167" y="1377815"/>
            <a:ext cx="756737" cy="4237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Home">
            <a:hlinkClick r:id="rId45" tooltip="Home"/>
          </p:cNvPr>
          <p:cNvPicPr>
            <a:picLocks noChangeAspect="1"/>
          </p:cNvPicPr>
          <p:nvPr/>
        </p:nvPicPr>
        <p:blipFill>
          <a:blip r:embed="rId46" cstate="print">
            <a:extLst>
              <a:ext uri="{28A0092B-C50C-407E-A947-70E740481C1C}">
                <a14:useLocalDpi xmlns:a14="http://schemas.microsoft.com/office/drawing/2010/main" val="0"/>
              </a:ext>
            </a:extLst>
          </a:blip>
          <a:srcRect b="-1646"/>
          <a:stretch>
            <a:fillRect/>
          </a:stretch>
        </p:blipFill>
        <p:spPr bwMode="auto">
          <a:xfrm>
            <a:off x="10772776" y="1815109"/>
            <a:ext cx="1028700" cy="187768"/>
          </a:xfrm>
          <a:prstGeom prst="rect">
            <a:avLst/>
          </a:prstGeom>
          <a:noFill/>
          <a:ln w="9525">
            <a:noFill/>
            <a:miter lim="800000"/>
            <a:headEnd/>
            <a:tailEnd/>
          </a:ln>
        </p:spPr>
      </p:pic>
      <p:pic>
        <p:nvPicPr>
          <p:cNvPr id="3082" name="Picture 10" descr="http://www.mouser.com/images/logo_us.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680414" y="1868727"/>
            <a:ext cx="820657" cy="32689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cjonline.com/sites/default/files/lead_photo/Coventry-Health-Care.jp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704037" y="1806699"/>
            <a:ext cx="832450" cy="32095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mediad.publicbroadcasting.net/p/healthnewsfl/files/201507/blue-cross.jp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049974" y="1716828"/>
            <a:ext cx="531667" cy="531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underconsideration.com/brandnew/archives/keurig_green_mountain_logo_detail.pn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734229" y="4892310"/>
            <a:ext cx="976412" cy="30757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s-media-cache-ak0.pinimg.com/originals/4b/e9/73/4be97328eb3e555c9f8cb524cbf26189.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20561" t="30295" r="20765" b="30615"/>
          <a:stretch/>
        </p:blipFill>
        <p:spPr bwMode="auto">
          <a:xfrm>
            <a:off x="8029460" y="3771105"/>
            <a:ext cx="487257" cy="18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901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96D47-5913-4153-BA79-151DF8FACC33}"/>
              </a:ext>
            </a:extLst>
          </p:cNvPr>
          <p:cNvSpPr>
            <a:spLocks noGrp="1"/>
          </p:cNvSpPr>
          <p:nvPr>
            <p:ph type="title"/>
          </p:nvPr>
        </p:nvSpPr>
        <p:spPr/>
        <p:txBody>
          <a:bodyPr/>
          <a:lstStyle/>
          <a:p>
            <a:r>
              <a:rPr lang="en-US" dirty="0"/>
              <a:t>Optional Rules Engine Simplifies Design</a:t>
            </a:r>
          </a:p>
        </p:txBody>
      </p:sp>
      <p:sp>
        <p:nvSpPr>
          <p:cNvPr id="3" name="Content Placeholder 2">
            <a:extLst>
              <a:ext uri="{FF2B5EF4-FFF2-40B4-BE49-F238E27FC236}">
                <a16:creationId xmlns:a16="http://schemas.microsoft.com/office/drawing/2014/main" id="{914F1773-02D5-4E22-ACCC-1CF99BEBBF5A}"/>
              </a:ext>
            </a:extLst>
          </p:cNvPr>
          <p:cNvSpPr>
            <a:spLocks noGrp="1"/>
          </p:cNvSpPr>
          <p:nvPr>
            <p:ph idx="1"/>
          </p:nvPr>
        </p:nvSpPr>
        <p:spPr>
          <a:xfrm>
            <a:off x="538607" y="1292678"/>
            <a:ext cx="3663279" cy="4603625"/>
          </a:xfrm>
        </p:spPr>
        <p:txBody>
          <a:bodyPr>
            <a:normAutofit/>
          </a:bodyPr>
          <a:lstStyle/>
          <a:p>
            <a:r>
              <a:rPr lang="en-US" dirty="0"/>
              <a:t>Allows application code to be described as a sequence of rules:</a:t>
            </a:r>
          </a:p>
          <a:p>
            <a:pPr lvl="1"/>
            <a:r>
              <a:rPr lang="en-US" sz="2000" dirty="0"/>
              <a:t>Uses a simple “IF condition THEN action” rules language.</a:t>
            </a:r>
          </a:p>
          <a:p>
            <a:pPr lvl="1"/>
            <a:r>
              <a:rPr lang="en-US" sz="2000" dirty="0"/>
              <a:t>Avoids the need to use formal programming languages.</a:t>
            </a:r>
            <a:br>
              <a:rPr lang="en-US" sz="2000" dirty="0"/>
            </a:br>
            <a:endParaRPr lang="en-US" sz="2000" dirty="0"/>
          </a:p>
          <a:p>
            <a:r>
              <a:rPr lang="en-US" sz="2200" dirty="0"/>
              <a:t>Desktop-based </a:t>
            </a:r>
            <a:r>
              <a:rPr lang="en-US" sz="2200" b="1" dirty="0"/>
              <a:t>ScaleOut Model Development Tool </a:t>
            </a:r>
            <a:r>
              <a:rPr lang="en-US" sz="2200" dirty="0"/>
              <a:t>enables fast development and testing.</a:t>
            </a:r>
          </a:p>
        </p:txBody>
      </p:sp>
      <p:sp>
        <p:nvSpPr>
          <p:cNvPr id="5" name="Slide Number Placeholder 4">
            <a:extLst>
              <a:ext uri="{FF2B5EF4-FFF2-40B4-BE49-F238E27FC236}">
                <a16:creationId xmlns:a16="http://schemas.microsoft.com/office/drawing/2014/main" id="{0D5EE024-826B-4A02-AD05-EFEF408BFDEB}"/>
              </a:ext>
            </a:extLst>
          </p:cNvPr>
          <p:cNvSpPr>
            <a:spLocks noGrp="1"/>
          </p:cNvSpPr>
          <p:nvPr>
            <p:ph type="sldNum" sz="quarter" idx="12"/>
          </p:nvPr>
        </p:nvSpPr>
        <p:spPr/>
        <p:txBody>
          <a:bodyPr/>
          <a:lstStyle/>
          <a:p>
            <a:fld id="{BD188CD3-179C-4C76-AE3D-EBE7AE601F5E}" type="slidenum">
              <a:rPr lang="en-US" smtClean="0"/>
              <a:t>50</a:t>
            </a:fld>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57E390F7-D4C2-4CED-9F3A-7F32BAD730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0564" y="1046460"/>
            <a:ext cx="6315522" cy="2021498"/>
          </a:xfrm>
          <a:prstGeom prst="rect">
            <a:avLst/>
          </a:prstGeom>
        </p:spPr>
      </p:pic>
      <p:pic>
        <p:nvPicPr>
          <p:cNvPr id="1026" name="Picture 2">
            <a:extLst>
              <a:ext uri="{FF2B5EF4-FFF2-40B4-BE49-F238E27FC236}">
                <a16:creationId xmlns:a16="http://schemas.microsoft.com/office/drawing/2014/main" id="{8AA550AF-25F6-42AB-B989-D2E77BD3CD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9171" y="3178821"/>
            <a:ext cx="4331435" cy="2970598"/>
          </a:xfrm>
          <a:prstGeom prst="rect">
            <a:avLst/>
          </a:prstGeom>
          <a:noFill/>
          <a:ln w="15875">
            <a:solidFill>
              <a:schemeClr val="accent1"/>
            </a:solidFill>
          </a:ln>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DFCB1E68-11FF-B9E4-904E-8AD18BA5AE07}"/>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4086596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82CE-2BC4-139B-4016-5C7A223D1196}"/>
              </a:ext>
            </a:extLst>
          </p:cNvPr>
          <p:cNvSpPr>
            <a:spLocks noGrp="1"/>
          </p:cNvSpPr>
          <p:nvPr>
            <p:ph type="title"/>
          </p:nvPr>
        </p:nvSpPr>
        <p:spPr/>
        <p:txBody>
          <a:bodyPr/>
          <a:lstStyle/>
          <a:p>
            <a:r>
              <a:rPr lang="en-US" dirty="0"/>
              <a:t>Implementing Digital Twin Simulations</a:t>
            </a:r>
          </a:p>
        </p:txBody>
      </p:sp>
      <p:sp>
        <p:nvSpPr>
          <p:cNvPr id="3" name="Content Placeholder 2">
            <a:extLst>
              <a:ext uri="{FF2B5EF4-FFF2-40B4-BE49-F238E27FC236}">
                <a16:creationId xmlns:a16="http://schemas.microsoft.com/office/drawing/2014/main" id="{CEAE7406-EBBF-741D-15CA-33EA7D18E928}"/>
              </a:ext>
            </a:extLst>
          </p:cNvPr>
          <p:cNvSpPr>
            <a:spLocks noGrp="1"/>
          </p:cNvSpPr>
          <p:nvPr>
            <p:ph idx="1"/>
          </p:nvPr>
        </p:nvSpPr>
        <p:spPr>
          <a:xfrm>
            <a:off x="364436" y="1028700"/>
            <a:ext cx="5421768" cy="5148263"/>
          </a:xfrm>
        </p:spPr>
        <p:txBody>
          <a:bodyPr/>
          <a:lstStyle/>
          <a:p>
            <a:r>
              <a:rPr lang="en-US" dirty="0"/>
              <a:t>User’s digital twin model implements:</a:t>
            </a:r>
          </a:p>
          <a:p>
            <a:pPr lvl="1"/>
            <a:r>
              <a:rPr lang="en-US" dirty="0"/>
              <a:t>State information to be maintained by each instance</a:t>
            </a:r>
          </a:p>
          <a:p>
            <a:pPr lvl="1"/>
            <a:r>
              <a:rPr lang="en-US" dirty="0"/>
              <a:t>A </a:t>
            </a:r>
            <a:r>
              <a:rPr lang="en-US" dirty="0" err="1"/>
              <a:t>ProcessModel</a:t>
            </a:r>
            <a:r>
              <a:rPr lang="en-US" dirty="0"/>
              <a:t> method that runs at each time step</a:t>
            </a:r>
          </a:p>
          <a:p>
            <a:pPr lvl="1"/>
            <a:r>
              <a:rPr lang="en-US" dirty="0"/>
              <a:t>A </a:t>
            </a:r>
            <a:r>
              <a:rPr lang="en-US" dirty="0" err="1"/>
              <a:t>ProcessMessages</a:t>
            </a:r>
            <a:r>
              <a:rPr lang="en-US" dirty="0"/>
              <a:t> method that handles incoming messages</a:t>
            </a:r>
          </a:p>
          <a:p>
            <a:r>
              <a:rPr lang="en-US" dirty="0"/>
              <a:t>ScaleOut’s in-memory platform:</a:t>
            </a:r>
          </a:p>
          <a:p>
            <a:pPr lvl="1"/>
            <a:r>
              <a:rPr lang="en-US" dirty="0"/>
              <a:t>Distributes digital twin instances across a server cluster.</a:t>
            </a:r>
          </a:p>
          <a:p>
            <a:pPr lvl="1"/>
            <a:r>
              <a:rPr lang="en-US" dirty="0"/>
              <a:t>Runs all instances at each time step.</a:t>
            </a:r>
          </a:p>
          <a:p>
            <a:pPr lvl="1"/>
            <a:r>
              <a:rPr lang="en-US" dirty="0"/>
              <a:t>Delivers and processes messages sent between instances.</a:t>
            </a:r>
          </a:p>
          <a:p>
            <a:pPr lvl="1"/>
            <a:r>
              <a:rPr lang="en-US" dirty="0"/>
              <a:t>Provides data visualization and query.</a:t>
            </a:r>
          </a:p>
        </p:txBody>
      </p:sp>
      <p:sp>
        <p:nvSpPr>
          <p:cNvPr id="5" name="Slide Number Placeholder 4">
            <a:extLst>
              <a:ext uri="{FF2B5EF4-FFF2-40B4-BE49-F238E27FC236}">
                <a16:creationId xmlns:a16="http://schemas.microsoft.com/office/drawing/2014/main" id="{A3E08DA4-F6E9-114B-94B8-6BAE51745683}"/>
              </a:ext>
            </a:extLst>
          </p:cNvPr>
          <p:cNvSpPr>
            <a:spLocks noGrp="1"/>
          </p:cNvSpPr>
          <p:nvPr>
            <p:ph type="sldNum" sz="quarter" idx="12"/>
          </p:nvPr>
        </p:nvSpPr>
        <p:spPr/>
        <p:txBody>
          <a:bodyPr/>
          <a:lstStyle/>
          <a:p>
            <a:fld id="{BD188CD3-179C-4C76-AE3D-EBE7AE601F5E}" type="slidenum">
              <a:rPr lang="en-US" smtClean="0"/>
              <a:t>51</a:t>
            </a:fld>
            <a:endParaRPr lang="en-US" dirty="0"/>
          </a:p>
        </p:txBody>
      </p:sp>
      <p:pic>
        <p:nvPicPr>
          <p:cNvPr id="7" name="Picture 6" descr="Diagram&#10;&#10;Description automatically generated with medium confidence">
            <a:extLst>
              <a:ext uri="{FF2B5EF4-FFF2-40B4-BE49-F238E27FC236}">
                <a16:creationId xmlns:a16="http://schemas.microsoft.com/office/drawing/2014/main" id="{6893D58B-DB63-0264-60CC-F35E4ADB98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5490" y="1201942"/>
            <a:ext cx="5347420" cy="3779958"/>
          </a:xfrm>
          <a:prstGeom prst="rect">
            <a:avLst/>
          </a:prstGeom>
        </p:spPr>
      </p:pic>
      <p:sp>
        <p:nvSpPr>
          <p:cNvPr id="8" name="TextBox 7">
            <a:extLst>
              <a:ext uri="{FF2B5EF4-FFF2-40B4-BE49-F238E27FC236}">
                <a16:creationId xmlns:a16="http://schemas.microsoft.com/office/drawing/2014/main" id="{196211D4-A90E-12B7-A718-8038D0FD612E}"/>
              </a:ext>
            </a:extLst>
          </p:cNvPr>
          <p:cNvSpPr txBox="1"/>
          <p:nvPr/>
        </p:nvSpPr>
        <p:spPr>
          <a:xfrm>
            <a:off x="7510075" y="5115127"/>
            <a:ext cx="2558890" cy="369332"/>
          </a:xfrm>
          <a:prstGeom prst="rect">
            <a:avLst/>
          </a:prstGeom>
          <a:noFill/>
        </p:spPr>
        <p:txBody>
          <a:bodyPr wrap="square" rtlCol="0">
            <a:spAutoFit/>
          </a:bodyPr>
          <a:lstStyle/>
          <a:p>
            <a:r>
              <a:rPr lang="en-US" dirty="0"/>
              <a:t>A Traffic-Flow Simulation</a:t>
            </a:r>
          </a:p>
        </p:txBody>
      </p:sp>
      <p:sp>
        <p:nvSpPr>
          <p:cNvPr id="6" name="Footer Placeholder 4">
            <a:extLst>
              <a:ext uri="{FF2B5EF4-FFF2-40B4-BE49-F238E27FC236}">
                <a16:creationId xmlns:a16="http://schemas.microsoft.com/office/drawing/2014/main" id="{07F6F9EB-FB33-482C-3688-C325F1C3088A}"/>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4257857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7709-EF58-48C1-A69E-5DC729DDDA2B}"/>
              </a:ext>
            </a:extLst>
          </p:cNvPr>
          <p:cNvSpPr>
            <a:spLocks noGrp="1"/>
          </p:cNvSpPr>
          <p:nvPr>
            <p:ph type="title"/>
          </p:nvPr>
        </p:nvSpPr>
        <p:spPr/>
        <p:txBody>
          <a:bodyPr/>
          <a:lstStyle/>
          <a:p>
            <a:r>
              <a:rPr lang="en-US" dirty="0"/>
              <a:t>Development Workbench</a:t>
            </a:r>
          </a:p>
        </p:txBody>
      </p:sp>
      <p:sp>
        <p:nvSpPr>
          <p:cNvPr id="3" name="Content Placeholder 2">
            <a:extLst>
              <a:ext uri="{FF2B5EF4-FFF2-40B4-BE49-F238E27FC236}">
                <a16:creationId xmlns:a16="http://schemas.microsoft.com/office/drawing/2014/main" id="{CE832B8B-F5FF-4EE0-8FAE-A162F1F2A075}"/>
              </a:ext>
            </a:extLst>
          </p:cNvPr>
          <p:cNvSpPr>
            <a:spLocks noGrp="1"/>
          </p:cNvSpPr>
          <p:nvPr>
            <p:ph idx="1"/>
          </p:nvPr>
        </p:nvSpPr>
        <p:spPr>
          <a:xfrm>
            <a:off x="532949" y="1066786"/>
            <a:ext cx="6448865" cy="5289564"/>
          </a:xfrm>
          <a:ln>
            <a:noFill/>
          </a:ln>
        </p:spPr>
        <p:txBody>
          <a:bodyPr>
            <a:normAutofit/>
          </a:bodyPr>
          <a:lstStyle/>
          <a:p>
            <a:pPr marL="342900" indent="-342900"/>
            <a:r>
              <a:rPr lang="en-US" dirty="0">
                <a:latin typeface="Arial" panose="020B0604020202020204" pitchFamily="34" charset="0"/>
                <a:cs typeface="Arial" panose="020B0604020202020204" pitchFamily="34" charset="0"/>
              </a:rPr>
              <a:t>Debugging and test within the cloud service can be challenging.</a:t>
            </a:r>
          </a:p>
          <a:p>
            <a:pPr marL="800100" lvl="1" indent="-342900"/>
            <a:r>
              <a:rPr lang="en-US" sz="2000" dirty="0">
                <a:latin typeface="Arial" panose="020B0604020202020204" pitchFamily="34" charset="0"/>
                <a:cs typeface="Arial" panose="020B0604020202020204" pitchFamily="34" charset="0"/>
              </a:rPr>
              <a:t>Cannot set breakpoints and examine state.</a:t>
            </a:r>
          </a:p>
          <a:p>
            <a:pPr marL="800100" lvl="1" indent="-342900"/>
            <a:r>
              <a:rPr lang="en-US" sz="2000" dirty="0">
                <a:latin typeface="Arial" panose="020B0604020202020204" pitchFamily="34" charset="0"/>
                <a:cs typeface="Arial" panose="020B0604020202020204" pitchFamily="34" charset="0"/>
              </a:rPr>
              <a:t>Difficult to verify all code paths.</a:t>
            </a:r>
          </a:p>
          <a:p>
            <a:pPr marL="342900" indent="-342900"/>
            <a:r>
              <a:rPr lang="en-US" sz="2200" dirty="0">
                <a:latin typeface="Arial" panose="020B0604020202020204" pitchFamily="34" charset="0"/>
                <a:cs typeface="Arial" panose="020B0604020202020204" pitchFamily="34" charset="0"/>
              </a:rPr>
              <a:t>Workbench environment allows development and test on developer’s workstation:</a:t>
            </a:r>
          </a:p>
          <a:p>
            <a:pPr marL="800100" lvl="1" indent="-342900"/>
            <a:r>
              <a:rPr lang="en-US" sz="2000" dirty="0">
                <a:latin typeface="Arial" panose="020B0604020202020204" pitchFamily="34" charset="0"/>
                <a:cs typeface="Arial" panose="020B0604020202020204" pitchFamily="34" charset="0"/>
              </a:rPr>
              <a:t>Uses same base classes as production deployment.</a:t>
            </a:r>
          </a:p>
          <a:p>
            <a:pPr marL="800100" lvl="1" indent="-342900"/>
            <a:r>
              <a:rPr lang="en-US" sz="2000" dirty="0">
                <a:latin typeface="Arial" panose="020B0604020202020204" pitchFamily="34" charset="0"/>
                <a:cs typeface="Arial" panose="020B0604020202020204" pitchFamily="34" charset="0"/>
              </a:rPr>
              <a:t>Replaces </a:t>
            </a:r>
            <a:r>
              <a:rPr lang="en-US" sz="2000" dirty="0" err="1">
                <a:solidFill>
                  <a:srgbClr val="0070C0"/>
                </a:solidFill>
                <a:latin typeface="Consolas" panose="020B0609020204030204" pitchFamily="49" charset="0"/>
              </a:rPr>
              <a:t>ProcessingContext</a:t>
            </a:r>
            <a:r>
              <a:rPr lang="en-US" sz="2000" dirty="0">
                <a:solidFill>
                  <a:srgbClr val="0070C0"/>
                </a:solidFill>
                <a:latin typeface="Consolas" panose="020B0609020204030204" pitchFamily="49" charset="0"/>
              </a:rPr>
              <a:t> </a:t>
            </a:r>
            <a:r>
              <a:rPr lang="en-US" sz="2000" dirty="0">
                <a:latin typeface="Arial" panose="020B0604020202020204" pitchFamily="34" charset="0"/>
                <a:cs typeface="Arial" panose="020B0604020202020204" pitchFamily="34" charset="0"/>
              </a:rPr>
              <a:t>with mock version.</a:t>
            </a:r>
          </a:p>
          <a:p>
            <a:pPr marL="800100" lvl="1" indent="-342900"/>
            <a:r>
              <a:rPr lang="en-US" sz="2000" dirty="0">
                <a:latin typeface="Arial" panose="020B0604020202020204" pitchFamily="34" charset="0"/>
                <a:cs typeface="Arial" panose="020B0604020202020204" pitchFamily="34" charset="0"/>
              </a:rPr>
              <a:t>Deploys model with same APIs as used on-premises.</a:t>
            </a:r>
          </a:p>
          <a:p>
            <a:pPr marL="800100" lvl="1" indent="-342900"/>
            <a:r>
              <a:rPr lang="en-US" sz="2000" dirty="0">
                <a:latin typeface="Arial" panose="020B0604020202020204" pitchFamily="34" charset="0"/>
                <a:cs typeface="Arial" panose="020B0604020202020204" pitchFamily="34" charset="0"/>
              </a:rPr>
              <a:t>Allows sending/receiving messages from instances.</a:t>
            </a:r>
          </a:p>
          <a:p>
            <a:pPr marL="800100" lvl="1" indent="-342900"/>
            <a:r>
              <a:rPr lang="en-US" sz="2000" dirty="0">
                <a:latin typeface="Arial" panose="020B0604020202020204" pitchFamily="34" charset="0"/>
                <a:cs typeface="Arial" panose="020B0604020202020204" pitchFamily="34" charset="0"/>
              </a:rPr>
              <a:t>Allows instance state to be examined.</a:t>
            </a:r>
          </a:p>
          <a:p>
            <a:pPr marL="457200" lvl="1" indent="0">
              <a:buNone/>
            </a:pPr>
            <a:endParaRPr lang="en-US" sz="2000" dirty="0">
              <a:latin typeface="Arial" panose="020B0604020202020204" pitchFamily="34" charset="0"/>
              <a:cs typeface="Arial" panose="020B0604020202020204" pitchFamily="34" charset="0"/>
            </a:endParaRPr>
          </a:p>
          <a:p>
            <a:pPr marL="800100" lvl="1" indent="-342900"/>
            <a:endParaRPr lang="en-US" sz="20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855E5F16-4CE9-458C-A481-FB4E43EC06AF}"/>
              </a:ext>
            </a:extLst>
          </p:cNvPr>
          <p:cNvSpPr>
            <a:spLocks noGrp="1"/>
          </p:cNvSpPr>
          <p:nvPr>
            <p:ph type="ftr" sz="quarter" idx="11"/>
          </p:nvPr>
        </p:nvSpPr>
        <p:spPr>
          <a:xfrm>
            <a:off x="3352800" y="6356350"/>
            <a:ext cx="5486400" cy="365125"/>
          </a:xfrm>
        </p:spPr>
        <p:txBody>
          <a:bodyPr/>
          <a:lstStyle/>
          <a:p>
            <a:r>
              <a:rPr lang="en-US" dirty="0"/>
              <a:t>© ScaleOut Software, Inc.</a:t>
            </a:r>
          </a:p>
        </p:txBody>
      </p:sp>
      <p:pic>
        <p:nvPicPr>
          <p:cNvPr id="7" name="Picture 6" descr="A screenshot of a computer program&#10;&#10;Description automatically generated">
            <a:extLst>
              <a:ext uri="{FF2B5EF4-FFF2-40B4-BE49-F238E27FC236}">
                <a16:creationId xmlns:a16="http://schemas.microsoft.com/office/drawing/2014/main" id="{559B9F09-4495-85E4-86EE-1E0F471B0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746" y="1616978"/>
            <a:ext cx="9354030" cy="4174236"/>
          </a:xfrm>
          <a:prstGeom prst="rect">
            <a:avLst/>
          </a:prstGeom>
        </p:spPr>
      </p:pic>
    </p:spTree>
    <p:extLst>
      <p:ext uri="{BB962C8B-B14F-4D97-AF65-F5344CB8AC3E}">
        <p14:creationId xmlns:p14="http://schemas.microsoft.com/office/powerpoint/2010/main" val="3111899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8AA3C7-E61B-A93D-1BAD-1470B74A691F}"/>
              </a:ext>
            </a:extLst>
          </p:cNvPr>
          <p:cNvSpPr>
            <a:spLocks noGrp="1"/>
          </p:cNvSpPr>
          <p:nvPr>
            <p:ph idx="1"/>
          </p:nvPr>
        </p:nvSpPr>
        <p:spPr>
          <a:xfrm>
            <a:off x="364435" y="1097524"/>
            <a:ext cx="5539406" cy="5148263"/>
          </a:xfrm>
        </p:spPr>
        <p:txBody>
          <a:bodyPr/>
          <a:lstStyle/>
          <a:p>
            <a:pPr marL="0" indent="0">
              <a:buNone/>
            </a:pPr>
            <a:r>
              <a:rPr lang="en-US" dirty="0"/>
              <a:t>A software framework for building digital twin applications and a fast, scalable hosting platform:</a:t>
            </a:r>
          </a:p>
          <a:p>
            <a:r>
              <a:rPr lang="en-US" dirty="0"/>
              <a:t>Runs in the Azure cloud or on-premises</a:t>
            </a:r>
          </a:p>
          <a:p>
            <a:r>
              <a:rPr lang="en-US" dirty="0"/>
              <a:t>Includes development tools in C#, Java, using business rules and machine learning.</a:t>
            </a:r>
          </a:p>
          <a:p>
            <a:r>
              <a:rPr lang="en-US" dirty="0"/>
              <a:t>Hosts digital twins on ScaleOut’s patented, in-memory computing platform.</a:t>
            </a:r>
          </a:p>
          <a:p>
            <a:r>
              <a:rPr lang="en-US" dirty="0"/>
              <a:t>Has a UI for control, query, and visualization of aggregate analytics.</a:t>
            </a:r>
          </a:p>
          <a:p>
            <a:r>
              <a:rPr lang="en-US" dirty="0"/>
              <a:t>Connects to messaging hubs, Kafka, etc.</a:t>
            </a:r>
          </a:p>
          <a:p>
            <a:endParaRPr lang="en-US" dirty="0"/>
          </a:p>
        </p:txBody>
      </p:sp>
      <p:sp>
        <p:nvSpPr>
          <p:cNvPr id="5" name="Slide Number Placeholder 4">
            <a:extLst>
              <a:ext uri="{FF2B5EF4-FFF2-40B4-BE49-F238E27FC236}">
                <a16:creationId xmlns:a16="http://schemas.microsoft.com/office/drawing/2014/main" id="{93B3CFAE-E68A-910F-86B3-F6CBDC88AB81}"/>
              </a:ext>
            </a:extLst>
          </p:cNvPr>
          <p:cNvSpPr>
            <a:spLocks noGrp="1"/>
          </p:cNvSpPr>
          <p:nvPr>
            <p:ph type="sldNum" sz="quarter" idx="12"/>
          </p:nvPr>
        </p:nvSpPr>
        <p:spPr/>
        <p:txBody>
          <a:bodyPr/>
          <a:lstStyle/>
          <a:p>
            <a:fld id="{BD188CD3-179C-4C76-AE3D-EBE7AE601F5E}" type="slidenum">
              <a:rPr lang="en-US" smtClean="0"/>
              <a:t>53</a:t>
            </a:fld>
            <a:endParaRPr lang="en-US" dirty="0"/>
          </a:p>
        </p:txBody>
      </p:sp>
      <p:pic>
        <p:nvPicPr>
          <p:cNvPr id="7" name="Picture 6" descr="A diagram of a software&#10;&#10;Description automatically generated">
            <a:extLst>
              <a:ext uri="{FF2B5EF4-FFF2-40B4-BE49-F238E27FC236}">
                <a16:creationId xmlns:a16="http://schemas.microsoft.com/office/drawing/2014/main" id="{F0627637-B058-07BA-BDA9-96D15B2D70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6535" y="1098730"/>
            <a:ext cx="5278188" cy="5148263"/>
          </a:xfrm>
          <a:prstGeom prst="rect">
            <a:avLst/>
          </a:prstGeom>
        </p:spPr>
      </p:pic>
      <p:pic>
        <p:nvPicPr>
          <p:cNvPr id="9" name="Picture 8" descr="A blue and black text&#10;&#10;Description automatically generated">
            <a:extLst>
              <a:ext uri="{FF2B5EF4-FFF2-40B4-BE49-F238E27FC236}">
                <a16:creationId xmlns:a16="http://schemas.microsoft.com/office/drawing/2014/main" id="{BC792318-B9AD-9BF9-851E-D61588C9AC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435" y="204784"/>
            <a:ext cx="5460609" cy="739113"/>
          </a:xfrm>
          <a:prstGeom prst="rect">
            <a:avLst/>
          </a:prstGeom>
        </p:spPr>
      </p:pic>
      <p:sp>
        <p:nvSpPr>
          <p:cNvPr id="10" name="Footer Placeholder 3">
            <a:extLst>
              <a:ext uri="{FF2B5EF4-FFF2-40B4-BE49-F238E27FC236}">
                <a16:creationId xmlns:a16="http://schemas.microsoft.com/office/drawing/2014/main" id="{E39C89C3-80DD-1AAE-CD24-E5746272BBAD}"/>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90535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22394-30F0-402B-B60A-293E5E23DC70}"/>
              </a:ext>
            </a:extLst>
          </p:cNvPr>
          <p:cNvSpPr>
            <a:spLocks noGrp="1"/>
          </p:cNvSpPr>
          <p:nvPr>
            <p:ph type="title"/>
          </p:nvPr>
        </p:nvSpPr>
        <p:spPr/>
        <p:txBody>
          <a:bodyPr>
            <a:normAutofit/>
          </a:bodyPr>
          <a:lstStyle/>
          <a:p>
            <a:r>
              <a:rPr lang="en-US" dirty="0"/>
              <a:t>Digital Twins are Part of a Cloud Ecosystem</a:t>
            </a:r>
          </a:p>
        </p:txBody>
      </p:sp>
      <p:sp>
        <p:nvSpPr>
          <p:cNvPr id="5" name="Slide Number Placeholder 4">
            <a:extLst>
              <a:ext uri="{FF2B5EF4-FFF2-40B4-BE49-F238E27FC236}">
                <a16:creationId xmlns:a16="http://schemas.microsoft.com/office/drawing/2014/main" id="{F1959821-3FFA-45F5-905A-B787F2639566}"/>
              </a:ext>
            </a:extLst>
          </p:cNvPr>
          <p:cNvSpPr>
            <a:spLocks noGrp="1"/>
          </p:cNvSpPr>
          <p:nvPr>
            <p:ph type="sldNum" sz="quarter" idx="12"/>
          </p:nvPr>
        </p:nvSpPr>
        <p:spPr/>
        <p:txBody>
          <a:bodyPr/>
          <a:lstStyle/>
          <a:p>
            <a:fld id="{BD188CD3-179C-4C76-AE3D-EBE7AE601F5E}" type="slidenum">
              <a:rPr lang="en-US" smtClean="0"/>
              <a:t>54</a:t>
            </a:fld>
            <a:endParaRPr lang="en-US" dirty="0"/>
          </a:p>
        </p:txBody>
      </p:sp>
      <p:pic>
        <p:nvPicPr>
          <p:cNvPr id="7" name="Picture 6" descr="A screenshot of a computer&#10;&#10;Description automatically generated with low confidence">
            <a:extLst>
              <a:ext uri="{FF2B5EF4-FFF2-40B4-BE49-F238E27FC236}">
                <a16:creationId xmlns:a16="http://schemas.microsoft.com/office/drawing/2014/main" id="{156778A0-FB0A-4F4A-8036-4D775954C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119" y="1059873"/>
            <a:ext cx="8572500" cy="4629150"/>
          </a:xfrm>
          <a:prstGeom prst="rect">
            <a:avLst/>
          </a:prstGeom>
        </p:spPr>
      </p:pic>
      <p:sp>
        <p:nvSpPr>
          <p:cNvPr id="8" name="TextBox 7">
            <a:extLst>
              <a:ext uri="{FF2B5EF4-FFF2-40B4-BE49-F238E27FC236}">
                <a16:creationId xmlns:a16="http://schemas.microsoft.com/office/drawing/2014/main" id="{DBAF068C-F825-4A5B-A040-8B1C6EC0AE5E}"/>
              </a:ext>
            </a:extLst>
          </p:cNvPr>
          <p:cNvSpPr txBox="1"/>
          <p:nvPr/>
        </p:nvSpPr>
        <p:spPr>
          <a:xfrm>
            <a:off x="3840261" y="5853409"/>
            <a:ext cx="5687904" cy="338554"/>
          </a:xfrm>
          <a:prstGeom prst="rect">
            <a:avLst/>
          </a:prstGeom>
          <a:noFill/>
        </p:spPr>
        <p:txBody>
          <a:bodyPr wrap="none" rtlCol="0">
            <a:spAutoFit/>
          </a:bodyPr>
          <a:lstStyle/>
          <a:p>
            <a:r>
              <a:rPr lang="en-US" sz="1600" dirty="0"/>
              <a:t>Thermostat Example Running in the Azure Digital Twins Ecosystem</a:t>
            </a:r>
          </a:p>
        </p:txBody>
      </p:sp>
      <p:sp>
        <p:nvSpPr>
          <p:cNvPr id="3" name="Content Placeholder 2">
            <a:extLst>
              <a:ext uri="{FF2B5EF4-FFF2-40B4-BE49-F238E27FC236}">
                <a16:creationId xmlns:a16="http://schemas.microsoft.com/office/drawing/2014/main" id="{D9067BBF-20C1-412A-B478-5203DDAFB8A4}"/>
              </a:ext>
            </a:extLst>
          </p:cNvPr>
          <p:cNvSpPr>
            <a:spLocks noGrp="1"/>
          </p:cNvSpPr>
          <p:nvPr>
            <p:ph idx="1"/>
          </p:nvPr>
        </p:nvSpPr>
        <p:spPr>
          <a:xfrm>
            <a:off x="364435" y="1028700"/>
            <a:ext cx="5059620" cy="1745673"/>
          </a:xfrm>
        </p:spPr>
        <p:txBody>
          <a:bodyPr>
            <a:normAutofit/>
          </a:bodyPr>
          <a:lstStyle/>
          <a:p>
            <a:r>
              <a:rPr lang="en-US" sz="2000" dirty="0"/>
              <a:t>ScaleOut Digital Twins adds real-time analytics, visualization, and query to Azure Digital Twins.</a:t>
            </a:r>
          </a:p>
          <a:p>
            <a:r>
              <a:rPr lang="en-US" sz="2000" dirty="0"/>
              <a:t>Azure Digital Twins use all existing tools for visualization and batch analysis.</a:t>
            </a:r>
          </a:p>
        </p:txBody>
      </p:sp>
      <p:sp>
        <p:nvSpPr>
          <p:cNvPr id="6" name="Footer Placeholder 4">
            <a:extLst>
              <a:ext uri="{FF2B5EF4-FFF2-40B4-BE49-F238E27FC236}">
                <a16:creationId xmlns:a16="http://schemas.microsoft.com/office/drawing/2014/main" id="{9F8EB731-E100-0643-A33D-14AEFA317A99}"/>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2102714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43D97-276D-4C98-91FD-76DFADF3FFB9}"/>
              </a:ext>
            </a:extLst>
          </p:cNvPr>
          <p:cNvSpPr>
            <a:spLocks noGrp="1"/>
          </p:cNvSpPr>
          <p:nvPr>
            <p:ph type="title"/>
          </p:nvPr>
        </p:nvSpPr>
        <p:spPr/>
        <p:txBody>
          <a:bodyPr/>
          <a:lstStyle/>
          <a:p>
            <a:r>
              <a:rPr lang="en-US" dirty="0"/>
              <a:t>Transparent Migration to the Edge</a:t>
            </a:r>
          </a:p>
        </p:txBody>
      </p:sp>
      <p:sp>
        <p:nvSpPr>
          <p:cNvPr id="3" name="Content Placeholder 2">
            <a:extLst>
              <a:ext uri="{FF2B5EF4-FFF2-40B4-BE49-F238E27FC236}">
                <a16:creationId xmlns:a16="http://schemas.microsoft.com/office/drawing/2014/main" id="{99A5A427-D2E7-45AE-91EA-A36F0C086F90}"/>
              </a:ext>
            </a:extLst>
          </p:cNvPr>
          <p:cNvSpPr>
            <a:spLocks noGrp="1"/>
          </p:cNvSpPr>
          <p:nvPr>
            <p:ph idx="1"/>
          </p:nvPr>
        </p:nvSpPr>
        <p:spPr>
          <a:xfrm>
            <a:off x="364434" y="1028700"/>
            <a:ext cx="3978965" cy="5148263"/>
          </a:xfrm>
        </p:spPr>
        <p:txBody>
          <a:bodyPr/>
          <a:lstStyle/>
          <a:p>
            <a:r>
              <a:rPr lang="en-US" dirty="0"/>
              <a:t>Real-time digital twins can naturally be organized into hierarchies.</a:t>
            </a:r>
          </a:p>
          <a:p>
            <a:r>
              <a:rPr lang="en-US" dirty="0"/>
              <a:t>As edge computing becomes more capable, low-level real-time digital twins can migrate from a cloud service to edge containers:</a:t>
            </a:r>
          </a:p>
          <a:p>
            <a:pPr lvl="1"/>
            <a:r>
              <a:rPr lang="en-US" sz="2000" dirty="0"/>
              <a:t>Avoids programming changes and enables a uniform development model.</a:t>
            </a:r>
          </a:p>
          <a:p>
            <a:pPr lvl="1"/>
            <a:r>
              <a:rPr lang="en-US" sz="2000" dirty="0"/>
              <a:t>Allows division of labor between edge (device specific) and cloud (strategic).</a:t>
            </a:r>
          </a:p>
          <a:p>
            <a:pPr lvl="1"/>
            <a:r>
              <a:rPr lang="en-US" sz="2000" dirty="0"/>
              <a:t>Reduces message traffic.</a:t>
            </a:r>
          </a:p>
        </p:txBody>
      </p:sp>
      <p:sp>
        <p:nvSpPr>
          <p:cNvPr id="5" name="Slide Number Placeholder 4">
            <a:extLst>
              <a:ext uri="{FF2B5EF4-FFF2-40B4-BE49-F238E27FC236}">
                <a16:creationId xmlns:a16="http://schemas.microsoft.com/office/drawing/2014/main" id="{17F7B2E4-0B41-43CE-982C-BFF341950A24}"/>
              </a:ext>
            </a:extLst>
          </p:cNvPr>
          <p:cNvSpPr>
            <a:spLocks noGrp="1"/>
          </p:cNvSpPr>
          <p:nvPr>
            <p:ph type="sldNum" sz="quarter" idx="12"/>
          </p:nvPr>
        </p:nvSpPr>
        <p:spPr/>
        <p:txBody>
          <a:bodyPr/>
          <a:lstStyle/>
          <a:p>
            <a:fld id="{BD188CD3-179C-4C76-AE3D-EBE7AE601F5E}" type="slidenum">
              <a:rPr lang="en-US" smtClean="0"/>
              <a:t>55</a:t>
            </a:fld>
            <a:endParaRPr lang="en-US" dirty="0"/>
          </a:p>
        </p:txBody>
      </p:sp>
      <p:pic>
        <p:nvPicPr>
          <p:cNvPr id="7" name="Picture 6" descr="Diagram&#10;&#10;Description automatically generated">
            <a:extLst>
              <a:ext uri="{FF2B5EF4-FFF2-40B4-BE49-F238E27FC236}">
                <a16:creationId xmlns:a16="http://schemas.microsoft.com/office/drawing/2014/main" id="{6C0804E0-3ADA-4F1B-AB3C-2A9EF0CA0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9398" y="1042090"/>
            <a:ext cx="6173305" cy="2041049"/>
          </a:xfrm>
          <a:prstGeom prst="rect">
            <a:avLst/>
          </a:prstGeom>
        </p:spPr>
      </p:pic>
      <p:pic>
        <p:nvPicPr>
          <p:cNvPr id="9" name="Picture 8" descr="Diagram&#10;&#10;Description automatically generated">
            <a:extLst>
              <a:ext uri="{FF2B5EF4-FFF2-40B4-BE49-F238E27FC236}">
                <a16:creationId xmlns:a16="http://schemas.microsoft.com/office/drawing/2014/main" id="{85FE71D1-80E9-4E65-B45F-1E8DA77137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0250" y="3852496"/>
            <a:ext cx="6625358" cy="2190509"/>
          </a:xfrm>
          <a:prstGeom prst="rect">
            <a:avLst/>
          </a:prstGeom>
        </p:spPr>
      </p:pic>
      <p:sp>
        <p:nvSpPr>
          <p:cNvPr id="11" name="TextBox 10">
            <a:extLst>
              <a:ext uri="{FF2B5EF4-FFF2-40B4-BE49-F238E27FC236}">
                <a16:creationId xmlns:a16="http://schemas.microsoft.com/office/drawing/2014/main" id="{93642900-48DC-471E-95F5-E3C7D15ABFE3}"/>
              </a:ext>
            </a:extLst>
          </p:cNvPr>
          <p:cNvSpPr txBox="1"/>
          <p:nvPr/>
        </p:nvSpPr>
        <p:spPr>
          <a:xfrm>
            <a:off x="7905732" y="3391715"/>
            <a:ext cx="1672958" cy="369332"/>
          </a:xfrm>
          <a:prstGeom prst="rect">
            <a:avLst/>
          </a:prstGeom>
          <a:noFill/>
        </p:spPr>
        <p:txBody>
          <a:bodyPr wrap="none" rtlCol="0">
            <a:spAutoFit/>
          </a:bodyPr>
          <a:lstStyle/>
          <a:p>
            <a:r>
              <a:rPr lang="en-US" dirty="0"/>
              <a:t>Migrate to Edge</a:t>
            </a:r>
          </a:p>
        </p:txBody>
      </p:sp>
      <p:cxnSp>
        <p:nvCxnSpPr>
          <p:cNvPr id="13" name="Straight Arrow Connector 12">
            <a:extLst>
              <a:ext uri="{FF2B5EF4-FFF2-40B4-BE49-F238E27FC236}">
                <a16:creationId xmlns:a16="http://schemas.microsoft.com/office/drawing/2014/main" id="{87DD93EB-34A9-426D-8A64-240C7AD0EAC8}"/>
              </a:ext>
            </a:extLst>
          </p:cNvPr>
          <p:cNvCxnSpPr/>
          <p:nvPr/>
        </p:nvCxnSpPr>
        <p:spPr>
          <a:xfrm flipH="1">
            <a:off x="7047781" y="2570672"/>
            <a:ext cx="1715902" cy="193231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Footer Placeholder 4">
            <a:extLst>
              <a:ext uri="{FF2B5EF4-FFF2-40B4-BE49-F238E27FC236}">
                <a16:creationId xmlns:a16="http://schemas.microsoft.com/office/drawing/2014/main" id="{186D3615-868D-8C88-A8CA-1458F7DA73B4}"/>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2174878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B590-9F8A-40B5-9F52-3127AE855681}"/>
              </a:ext>
            </a:extLst>
          </p:cNvPr>
          <p:cNvSpPr>
            <a:spLocks noGrp="1"/>
          </p:cNvSpPr>
          <p:nvPr>
            <p:ph type="title"/>
          </p:nvPr>
        </p:nvSpPr>
        <p:spPr/>
        <p:txBody>
          <a:bodyPr/>
          <a:lstStyle/>
          <a:p>
            <a:r>
              <a:rPr lang="en-US" dirty="0"/>
              <a:t>Example: Simulated Power Grid</a:t>
            </a:r>
          </a:p>
        </p:txBody>
      </p:sp>
      <p:sp>
        <p:nvSpPr>
          <p:cNvPr id="3" name="Content Placeholder 2">
            <a:extLst>
              <a:ext uri="{FF2B5EF4-FFF2-40B4-BE49-F238E27FC236}">
                <a16:creationId xmlns:a16="http://schemas.microsoft.com/office/drawing/2014/main" id="{FCA3AA43-9A20-494D-8554-582282C5B7C6}"/>
              </a:ext>
            </a:extLst>
          </p:cNvPr>
          <p:cNvSpPr>
            <a:spLocks noGrp="1"/>
          </p:cNvSpPr>
          <p:nvPr>
            <p:ph idx="1"/>
          </p:nvPr>
        </p:nvSpPr>
        <p:spPr>
          <a:xfrm>
            <a:off x="364435" y="1028700"/>
            <a:ext cx="11335952" cy="5148263"/>
          </a:xfrm>
        </p:spPr>
        <p:txBody>
          <a:bodyPr/>
          <a:lstStyle/>
          <a:p>
            <a:r>
              <a:rPr lang="en-US" b="1" dirty="0"/>
              <a:t>Goal</a:t>
            </a:r>
            <a:r>
              <a:rPr lang="en-US" dirty="0"/>
              <a:t>: </a:t>
            </a:r>
            <a:r>
              <a:rPr lang="en-US" b="1" dirty="0"/>
              <a:t>Demonstrate value of enhanced situational awareness</a:t>
            </a:r>
          </a:p>
          <a:p>
            <a:r>
              <a:rPr lang="en-US" b="1" dirty="0"/>
              <a:t>Overview</a:t>
            </a:r>
            <a:r>
              <a:rPr lang="en-US" dirty="0"/>
              <a:t>:</a:t>
            </a:r>
          </a:p>
          <a:p>
            <a:pPr lvl="1"/>
            <a:r>
              <a:rPr lang="en-US" dirty="0"/>
              <a:t>Simulates 20K nodes within a power grid spanning the US and subject to outages or attack.</a:t>
            </a:r>
          </a:p>
          <a:p>
            <a:pPr lvl="1"/>
            <a:r>
              <a:rPr lang="en-US" dirty="0"/>
              <a:t>Each node streams telemetry with its status to its real-time digital twin in the cloud service.</a:t>
            </a:r>
          </a:p>
          <a:p>
            <a:pPr lvl="1"/>
            <a:r>
              <a:rPr lang="en-US" dirty="0"/>
              <a:t>Real-time twin evaluates </a:t>
            </a:r>
            <a:br>
              <a:rPr lang="en-US" dirty="0"/>
            </a:br>
            <a:r>
              <a:rPr lang="en-US" dirty="0"/>
              <a:t>telemetry and updates </a:t>
            </a:r>
            <a:br>
              <a:rPr lang="en-US" dirty="0"/>
            </a:br>
            <a:r>
              <a:rPr lang="en-US" dirty="0"/>
              <a:t>derived state: </a:t>
            </a:r>
            <a:r>
              <a:rPr lang="en-US" i="1" dirty="0"/>
              <a:t>alert level</a:t>
            </a:r>
            <a:r>
              <a:rPr lang="en-US" dirty="0"/>
              <a:t>:</a:t>
            </a:r>
          </a:p>
          <a:p>
            <a:pPr lvl="2"/>
            <a:r>
              <a:rPr lang="en-US" dirty="0"/>
              <a:t>Assesses threat level </a:t>
            </a:r>
            <a:br>
              <a:rPr lang="en-US" dirty="0"/>
            </a:br>
            <a:r>
              <a:rPr lang="en-US" dirty="0"/>
              <a:t>for that node (range 0-20)</a:t>
            </a:r>
          </a:p>
          <a:p>
            <a:pPr lvl="2"/>
            <a:r>
              <a:rPr lang="en-US" dirty="0"/>
              <a:t>Updated by examining </a:t>
            </a:r>
            <a:br>
              <a:rPr lang="en-US" dirty="0"/>
            </a:br>
            <a:r>
              <a:rPr lang="en-US" dirty="0"/>
              <a:t>telemetry with knowledge </a:t>
            </a:r>
            <a:br>
              <a:rPr lang="en-US" dirty="0"/>
            </a:br>
            <a:r>
              <a:rPr lang="en-US" dirty="0"/>
              <a:t>of node’s function and </a:t>
            </a:r>
            <a:br>
              <a:rPr lang="en-US" dirty="0"/>
            </a:br>
            <a:r>
              <a:rPr lang="en-US" dirty="0"/>
              <a:t>reporting history (e.g.,</a:t>
            </a:r>
            <a:br>
              <a:rPr lang="en-US" dirty="0"/>
            </a:br>
            <a:r>
              <a:rPr lang="en-US" dirty="0"/>
              <a:t>false positives)</a:t>
            </a:r>
          </a:p>
          <a:p>
            <a:pPr marL="457200" lvl="1" indent="0">
              <a:buNone/>
            </a:pPr>
            <a:endParaRPr lang="en-US" dirty="0"/>
          </a:p>
        </p:txBody>
      </p:sp>
      <p:sp>
        <p:nvSpPr>
          <p:cNvPr id="4" name="Footer Placeholder 3">
            <a:extLst>
              <a:ext uri="{FF2B5EF4-FFF2-40B4-BE49-F238E27FC236}">
                <a16:creationId xmlns:a16="http://schemas.microsoft.com/office/drawing/2014/main" id="{0468AE73-B7FA-4535-86F0-7960C30829E7}"/>
              </a:ext>
            </a:extLst>
          </p:cNvPr>
          <p:cNvSpPr>
            <a:spLocks noGrp="1"/>
          </p:cNvSpPr>
          <p:nvPr>
            <p:ph type="ftr" sz="quarter" idx="11"/>
          </p:nvPr>
        </p:nvSpPr>
        <p:spPr/>
        <p:txBody>
          <a:bodyPr/>
          <a:lstStyle/>
          <a:p>
            <a:r>
              <a:rPr lang="en-US"/>
              <a:t>© ScaleOut Software, Inc.</a:t>
            </a:r>
            <a:endParaRPr lang="en-US" dirty="0"/>
          </a:p>
        </p:txBody>
      </p:sp>
      <p:sp>
        <p:nvSpPr>
          <p:cNvPr id="5" name="Slide Number Placeholder 4">
            <a:extLst>
              <a:ext uri="{FF2B5EF4-FFF2-40B4-BE49-F238E27FC236}">
                <a16:creationId xmlns:a16="http://schemas.microsoft.com/office/drawing/2014/main" id="{9C202958-8643-4DD1-AEF1-FE72CEAA05F2}"/>
              </a:ext>
            </a:extLst>
          </p:cNvPr>
          <p:cNvSpPr>
            <a:spLocks noGrp="1"/>
          </p:cNvSpPr>
          <p:nvPr>
            <p:ph type="sldNum" sz="quarter" idx="12"/>
          </p:nvPr>
        </p:nvSpPr>
        <p:spPr/>
        <p:txBody>
          <a:bodyPr/>
          <a:lstStyle/>
          <a:p>
            <a:fld id="{BD188CD3-179C-4C76-AE3D-EBE7AE601F5E}" type="slidenum">
              <a:rPr lang="en-US" smtClean="0"/>
              <a:t>56</a:t>
            </a:fld>
            <a:endParaRPr lang="en-US"/>
          </a:p>
        </p:txBody>
      </p:sp>
      <p:pic>
        <p:nvPicPr>
          <p:cNvPr id="8" name="Picture 7">
            <a:extLst>
              <a:ext uri="{FF2B5EF4-FFF2-40B4-BE49-F238E27FC236}">
                <a16:creationId xmlns:a16="http://schemas.microsoft.com/office/drawing/2014/main" id="{A6041473-796D-4BB2-8E89-EF194CB3213B}"/>
              </a:ext>
            </a:extLst>
          </p:cNvPr>
          <p:cNvPicPr>
            <a:picLocks noChangeAspect="1"/>
          </p:cNvPicPr>
          <p:nvPr/>
        </p:nvPicPr>
        <p:blipFill>
          <a:blip r:embed="rId2"/>
          <a:stretch>
            <a:fillRect/>
          </a:stretch>
        </p:blipFill>
        <p:spPr>
          <a:xfrm>
            <a:off x="4564060" y="2808858"/>
            <a:ext cx="6886316" cy="3129369"/>
          </a:xfrm>
          <a:prstGeom prst="rect">
            <a:avLst/>
          </a:prstGeom>
          <a:effectLst>
            <a:glow rad="101600">
              <a:srgbClr val="262626">
                <a:alpha val="40000"/>
              </a:srgbClr>
            </a:glow>
          </a:effectLst>
        </p:spPr>
      </p:pic>
    </p:spTree>
    <p:extLst>
      <p:ext uri="{BB962C8B-B14F-4D97-AF65-F5344CB8AC3E}">
        <p14:creationId xmlns:p14="http://schemas.microsoft.com/office/powerpoint/2010/main" val="3715097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761E-9991-4A5B-B27B-98439BA7C73A}"/>
              </a:ext>
            </a:extLst>
          </p:cNvPr>
          <p:cNvSpPr>
            <a:spLocks noGrp="1"/>
          </p:cNvSpPr>
          <p:nvPr>
            <p:ph type="title"/>
          </p:nvPr>
        </p:nvSpPr>
        <p:spPr/>
        <p:txBody>
          <a:bodyPr/>
          <a:lstStyle/>
          <a:p>
            <a:r>
              <a:rPr lang="en-US" dirty="0"/>
              <a:t>Implementation of a Simulated Power Grid</a:t>
            </a:r>
          </a:p>
        </p:txBody>
      </p:sp>
      <p:sp>
        <p:nvSpPr>
          <p:cNvPr id="3" name="Content Placeholder 2">
            <a:extLst>
              <a:ext uri="{FF2B5EF4-FFF2-40B4-BE49-F238E27FC236}">
                <a16:creationId xmlns:a16="http://schemas.microsoft.com/office/drawing/2014/main" id="{E1FCC871-6F13-445A-B409-68B49DD6F14A}"/>
              </a:ext>
            </a:extLst>
          </p:cNvPr>
          <p:cNvSpPr>
            <a:spLocks noGrp="1"/>
          </p:cNvSpPr>
          <p:nvPr>
            <p:ph idx="1"/>
          </p:nvPr>
        </p:nvSpPr>
        <p:spPr>
          <a:xfrm>
            <a:off x="364435" y="1028700"/>
            <a:ext cx="11158971" cy="5431094"/>
          </a:xfrm>
        </p:spPr>
        <p:txBody>
          <a:bodyPr>
            <a:normAutofit/>
          </a:bodyPr>
          <a:lstStyle/>
          <a:p>
            <a:pPr marL="0" indent="0">
              <a:buNone/>
            </a:pPr>
            <a:r>
              <a:rPr lang="en-US" b="1" dirty="0"/>
              <a:t>Application code is dramatically simplified</a:t>
            </a:r>
            <a:r>
              <a:rPr lang="en-US" dirty="0"/>
              <a:t>:</a:t>
            </a:r>
          </a:p>
          <a:p>
            <a:r>
              <a:rPr lang="en-US" dirty="0"/>
              <a:t>Developer just implements one message processing method and state object for a single real-time digital twin.</a:t>
            </a:r>
          </a:p>
          <a:p>
            <a:pPr lvl="1"/>
            <a:r>
              <a:rPr lang="en-US" sz="2000" dirty="0"/>
              <a:t>Approximately 20 Java statements in this demonstration</a:t>
            </a:r>
          </a:p>
          <a:p>
            <a:r>
              <a:rPr lang="en-US" dirty="0"/>
              <a:t>Platform automatically runs this code for all data sources.</a:t>
            </a:r>
          </a:p>
          <a:p>
            <a:pPr lvl="1"/>
            <a:r>
              <a:rPr lang="en-US" sz="2000" dirty="0"/>
              <a:t>Automatically correlates incoming messages by data source.</a:t>
            </a:r>
          </a:p>
          <a:p>
            <a:pPr lvl="1"/>
            <a:r>
              <a:rPr lang="en-US" sz="2000" dirty="0"/>
              <a:t>Automatically scales to handle large workloads.</a:t>
            </a:r>
          </a:p>
          <a:p>
            <a:r>
              <a:rPr lang="en-US" dirty="0"/>
              <a:t>Developer avoids:</a:t>
            </a:r>
          </a:p>
          <a:p>
            <a:pPr lvl="1"/>
            <a:r>
              <a:rPr lang="en-US" sz="2000" dirty="0"/>
              <a:t>Selecting telemetry out of a single, </a:t>
            </a:r>
            <a:br>
              <a:rPr lang="en-US" sz="2000" dirty="0"/>
            </a:br>
            <a:r>
              <a:rPr lang="en-US" sz="2000" dirty="0"/>
              <a:t>combined event stream</a:t>
            </a:r>
          </a:p>
          <a:p>
            <a:pPr lvl="1"/>
            <a:r>
              <a:rPr lang="en-US" sz="2000" dirty="0"/>
              <a:t>Creating ad hoc storage for contextual data</a:t>
            </a:r>
          </a:p>
          <a:p>
            <a:pPr lvl="1"/>
            <a:r>
              <a:rPr lang="en-US" sz="2000" dirty="0"/>
              <a:t>Pushing the data into a data lake for </a:t>
            </a:r>
            <a:br>
              <a:rPr lang="en-US" sz="2000" dirty="0"/>
            </a:br>
            <a:r>
              <a:rPr lang="en-US" sz="2000" dirty="0"/>
              <a:t>offline analysis using Spark</a:t>
            </a:r>
          </a:p>
        </p:txBody>
      </p:sp>
      <p:sp>
        <p:nvSpPr>
          <p:cNvPr id="4" name="Footer Placeholder 3">
            <a:extLst>
              <a:ext uri="{FF2B5EF4-FFF2-40B4-BE49-F238E27FC236}">
                <a16:creationId xmlns:a16="http://schemas.microsoft.com/office/drawing/2014/main" id="{F718730F-03E3-4449-B7A9-6EC5924879FA}"/>
              </a:ext>
            </a:extLst>
          </p:cNvPr>
          <p:cNvSpPr>
            <a:spLocks noGrp="1"/>
          </p:cNvSpPr>
          <p:nvPr>
            <p:ph type="ftr" sz="quarter" idx="11"/>
          </p:nvPr>
        </p:nvSpPr>
        <p:spPr/>
        <p:txBody>
          <a:bodyPr/>
          <a:lstStyle/>
          <a:p>
            <a:r>
              <a:rPr lang="en-US"/>
              <a:t>© ScaleOut Software, Inc.</a:t>
            </a:r>
            <a:endParaRPr lang="en-US" dirty="0"/>
          </a:p>
        </p:txBody>
      </p:sp>
      <p:sp>
        <p:nvSpPr>
          <p:cNvPr id="5" name="Slide Number Placeholder 4">
            <a:extLst>
              <a:ext uri="{FF2B5EF4-FFF2-40B4-BE49-F238E27FC236}">
                <a16:creationId xmlns:a16="http://schemas.microsoft.com/office/drawing/2014/main" id="{2D2E8217-BAD6-4467-A488-12DD7FAEF9EF}"/>
              </a:ext>
            </a:extLst>
          </p:cNvPr>
          <p:cNvSpPr>
            <a:spLocks noGrp="1"/>
          </p:cNvSpPr>
          <p:nvPr>
            <p:ph type="sldNum" sz="quarter" idx="12"/>
          </p:nvPr>
        </p:nvSpPr>
        <p:spPr/>
        <p:txBody>
          <a:bodyPr/>
          <a:lstStyle/>
          <a:p>
            <a:fld id="{BD188CD3-179C-4C76-AE3D-EBE7AE601F5E}" type="slidenum">
              <a:rPr lang="en-US" smtClean="0"/>
              <a:t>57</a:t>
            </a:fld>
            <a:endParaRPr lang="en-US"/>
          </a:p>
        </p:txBody>
      </p:sp>
      <p:pic>
        <p:nvPicPr>
          <p:cNvPr id="11" name="Picture 10">
            <a:extLst>
              <a:ext uri="{FF2B5EF4-FFF2-40B4-BE49-F238E27FC236}">
                <a16:creationId xmlns:a16="http://schemas.microsoft.com/office/drawing/2014/main" id="{9B218B27-8670-4E5C-A4A3-8D1AAB159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495" y="3467429"/>
            <a:ext cx="6243756" cy="2361871"/>
          </a:xfrm>
          <a:prstGeom prst="rect">
            <a:avLst/>
          </a:prstGeom>
        </p:spPr>
      </p:pic>
    </p:spTree>
    <p:extLst>
      <p:ext uri="{BB962C8B-B14F-4D97-AF65-F5344CB8AC3E}">
        <p14:creationId xmlns:p14="http://schemas.microsoft.com/office/powerpoint/2010/main" val="1741366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712AB-3ACB-4048-942E-34D1A301D3A2}"/>
              </a:ext>
            </a:extLst>
          </p:cNvPr>
          <p:cNvSpPr>
            <a:spLocks noGrp="1"/>
          </p:cNvSpPr>
          <p:nvPr>
            <p:ph type="title"/>
          </p:nvPr>
        </p:nvSpPr>
        <p:spPr/>
        <p:txBody>
          <a:bodyPr/>
          <a:lstStyle/>
          <a:p>
            <a:r>
              <a:rPr lang="en-US" dirty="0"/>
              <a:t>Power Grid Demo Code</a:t>
            </a:r>
          </a:p>
        </p:txBody>
      </p:sp>
      <p:sp>
        <p:nvSpPr>
          <p:cNvPr id="3" name="Content Placeholder 2">
            <a:extLst>
              <a:ext uri="{FF2B5EF4-FFF2-40B4-BE49-F238E27FC236}">
                <a16:creationId xmlns:a16="http://schemas.microsoft.com/office/drawing/2014/main" id="{19C76452-0A14-43D3-BD2F-1F2A4BFABE38}"/>
              </a:ext>
            </a:extLst>
          </p:cNvPr>
          <p:cNvSpPr>
            <a:spLocks noGrp="1"/>
          </p:cNvSpPr>
          <p:nvPr>
            <p:ph idx="1"/>
          </p:nvPr>
        </p:nvSpPr>
        <p:spPr>
          <a:xfrm>
            <a:off x="364435" y="1028701"/>
            <a:ext cx="11476382" cy="365126"/>
          </a:xfrm>
        </p:spPr>
        <p:txBody>
          <a:bodyPr>
            <a:normAutofit fontScale="92500" lnSpcReduction="20000"/>
          </a:bodyPr>
          <a:lstStyle/>
          <a:p>
            <a:r>
              <a:rPr lang="en-US" dirty="0"/>
              <a:t>Definition of state object (Java):</a:t>
            </a:r>
          </a:p>
        </p:txBody>
      </p:sp>
      <p:sp>
        <p:nvSpPr>
          <p:cNvPr id="5" name="Slide Number Placeholder 4">
            <a:extLst>
              <a:ext uri="{FF2B5EF4-FFF2-40B4-BE49-F238E27FC236}">
                <a16:creationId xmlns:a16="http://schemas.microsoft.com/office/drawing/2014/main" id="{AE896919-BA72-4BE8-986E-71487BCDAE88}"/>
              </a:ext>
            </a:extLst>
          </p:cNvPr>
          <p:cNvSpPr>
            <a:spLocks noGrp="1"/>
          </p:cNvSpPr>
          <p:nvPr>
            <p:ph type="sldNum" sz="quarter" idx="12"/>
          </p:nvPr>
        </p:nvSpPr>
        <p:spPr/>
        <p:txBody>
          <a:bodyPr/>
          <a:lstStyle/>
          <a:p>
            <a:fld id="{BD188CD3-179C-4C76-AE3D-EBE7AE601F5E}" type="slidenum">
              <a:rPr lang="en-US" smtClean="0"/>
              <a:t>58</a:t>
            </a:fld>
            <a:endParaRPr lang="en-US" dirty="0"/>
          </a:p>
        </p:txBody>
      </p:sp>
      <p:sp>
        <p:nvSpPr>
          <p:cNvPr id="8" name="Rectangle 3">
            <a:extLst>
              <a:ext uri="{FF2B5EF4-FFF2-40B4-BE49-F238E27FC236}">
                <a16:creationId xmlns:a16="http://schemas.microsoft.com/office/drawing/2014/main" id="{F9805F12-73CB-4D03-A5C9-1FF55510A4CD}"/>
              </a:ext>
            </a:extLst>
          </p:cNvPr>
          <p:cNvSpPr>
            <a:spLocks noChangeArrowheads="1"/>
          </p:cNvSpPr>
          <p:nvPr/>
        </p:nvSpPr>
        <p:spPr bwMode="auto">
          <a:xfrm>
            <a:off x="1478279" y="1452367"/>
            <a:ext cx="6171561" cy="4431983"/>
          </a:xfrm>
          <a:prstGeom prst="rect">
            <a:avLst/>
          </a:prstGeom>
          <a:noFill/>
          <a:ln>
            <a:solidFill>
              <a:srgbClr val="C00000"/>
            </a:solidFill>
          </a:ln>
          <a:effec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public class </a:t>
            </a:r>
            <a:r>
              <a:rPr kumimoji="0" lang="en-US" altLang="en-US" sz="1600" b="0" i="0" u="none" strike="noStrike" cap="none" normalizeH="0" baseline="0" dirty="0" err="1">
                <a:ln>
                  <a:noFill/>
                </a:ln>
                <a:solidFill>
                  <a:srgbClr val="1D1C1D"/>
                </a:solidFill>
                <a:effectLst/>
                <a:latin typeface="Consolas" panose="020B0609020204030204" pitchFamily="49" charset="0"/>
              </a:rPr>
              <a:t>StatusTracker</a:t>
            </a:r>
            <a:r>
              <a:rPr kumimoji="0" lang="en-US" altLang="en-US" sz="1600" b="0" i="0" u="none" strike="noStrike" cap="none" normalizeH="0" baseline="0" dirty="0">
                <a:ln>
                  <a:noFill/>
                </a:ln>
                <a:solidFill>
                  <a:srgbClr val="1D1C1D"/>
                </a:solidFill>
                <a:effectLst/>
                <a:latin typeface="Consolas" panose="020B0609020204030204" pitchFamily="49" charset="0"/>
              </a:rPr>
              <a:t> extends </a:t>
            </a:r>
            <a:r>
              <a:rPr kumimoji="0" lang="en-US" altLang="en-US" sz="1600" b="0" i="0" u="none" strike="noStrike" cap="none" normalizeH="0" baseline="0" dirty="0" err="1">
                <a:ln>
                  <a:noFill/>
                </a:ln>
                <a:solidFill>
                  <a:srgbClr val="1D1C1D"/>
                </a:solidFill>
                <a:effectLst/>
                <a:latin typeface="Consolas" panose="020B0609020204030204" pitchFamily="49" charset="0"/>
              </a:rPr>
              <a:t>DigitalTwinBase</a:t>
            </a:r>
            <a:r>
              <a:rPr kumimoji="0" lang="en-US" altLang="en-US" sz="1600" b="0" i="0" u="none" strike="noStrike" cap="none" normalizeH="0" baseline="0" dirty="0">
                <a:ln>
                  <a:noFill/>
                </a:ln>
                <a:solidFill>
                  <a:srgbClr val="1D1C1D"/>
                </a:solidFill>
                <a:effectLst/>
                <a:latin typeface="Consolas" panose="020B0609020204030204" pitchFamily="49" charset="0"/>
              </a:rPr>
              <a:t> {   </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a:t>
            </a:r>
            <a:r>
              <a:rPr kumimoji="0" lang="en-US" altLang="en-US" sz="1600" b="0" i="0" u="none" strike="noStrike" cap="none" normalizeH="0" baseline="0" dirty="0">
                <a:ln>
                  <a:noFill/>
                </a:ln>
                <a:solidFill>
                  <a:srgbClr val="00B050"/>
                </a:solidFill>
                <a:effectLst/>
                <a:latin typeface="Consolas" panose="020B0609020204030204" pitchFamily="49" charset="0"/>
              </a:rPr>
              <a:t>// State variables</a:t>
            </a:r>
            <a:endParaRPr kumimoji="0" lang="en-US" altLang="en-US" sz="1200" b="0" i="0" u="none" strike="noStrike" cap="none" normalizeH="0" baseline="0" dirty="0">
              <a:ln>
                <a:noFill/>
              </a:ln>
              <a:solidFill>
                <a:srgbClr val="00B05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String </a:t>
            </a:r>
            <a:r>
              <a:rPr kumimoji="0" lang="en-US" altLang="en-US" sz="1600" b="0" i="0" u="none" strike="noStrike" cap="none" normalizeH="0" baseline="0" dirty="0" err="1">
                <a:ln>
                  <a:noFill/>
                </a:ln>
                <a:solidFill>
                  <a:srgbClr val="1D1C1D"/>
                </a:solidFill>
                <a:effectLst/>
                <a:latin typeface="Consolas" panose="020B0609020204030204" pitchFamily="49" charset="0"/>
              </a:rPr>
              <a:t>node_type</a:t>
            </a:r>
            <a:r>
              <a:rPr kumimoji="0" lang="en-US" altLang="en-US" sz="1600" b="0" i="0" u="none" strike="noStrike" cap="none" normalizeH="0" baseline="0" dirty="0">
                <a:ln>
                  <a:noFill/>
                </a:ln>
                <a:solidFill>
                  <a:srgbClr val="1D1C1D"/>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String </a:t>
            </a:r>
            <a:r>
              <a:rPr kumimoji="0" lang="en-US" altLang="en-US" sz="1600" b="0" i="0" u="none" strike="noStrike" cap="none" normalizeH="0" baseline="0" dirty="0" err="1">
                <a:ln>
                  <a:noFill/>
                </a:ln>
                <a:solidFill>
                  <a:srgbClr val="1D1C1D"/>
                </a:solidFill>
                <a:effectLst/>
                <a:latin typeface="Consolas" panose="020B0609020204030204" pitchFamily="49" charset="0"/>
              </a:rPr>
              <a:t>node_condition</a:t>
            </a:r>
            <a:r>
              <a:rPr kumimoji="0" lang="en-US" altLang="en-US" sz="1600" b="0" i="0" u="none" strike="noStrike" cap="none" normalizeH="0" baseline="0" dirty="0">
                <a:ln>
                  <a:noFill/>
                </a:ln>
                <a:solidFill>
                  <a:srgbClr val="1D1C1D"/>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String region;</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double longitude;</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double latitude;</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a:t>
            </a:r>
            <a:r>
              <a:rPr kumimoji="0" lang="en-US" altLang="en-US" sz="1600" b="0" i="0" u="none" strike="noStrike" cap="none" normalizeH="0" baseline="0" dirty="0">
                <a:ln>
                  <a:noFill/>
                </a:ln>
                <a:solidFill>
                  <a:srgbClr val="00B050"/>
                </a:solidFill>
                <a:effectLst/>
                <a:latin typeface="Consolas" panose="020B0609020204030204" pitchFamily="49" charset="0"/>
              </a:rPr>
              <a:t>// Derived state variables</a:t>
            </a:r>
            <a:endParaRPr kumimoji="0" lang="en-US" altLang="en-US" sz="1200" b="0" i="0" u="none" strike="noStrike" cap="none" normalizeH="0" baseline="0" dirty="0">
              <a:ln>
                <a:noFill/>
              </a:ln>
              <a:solidFill>
                <a:srgbClr val="00B05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a:t>
            </a:r>
            <a:r>
              <a:rPr kumimoji="0" lang="en-US" altLang="en-US" sz="1600" b="1" i="0" u="none" strike="noStrike" cap="none" normalizeH="0" baseline="0" dirty="0">
                <a:ln>
                  <a:noFill/>
                </a:ln>
                <a:solidFill>
                  <a:srgbClr val="1D1C1D"/>
                </a:solidFill>
                <a:effectLst/>
                <a:latin typeface="Consolas" panose="020B0609020204030204" pitchFamily="49" charset="0"/>
              </a:rPr>
              <a:t>public int </a:t>
            </a:r>
            <a:r>
              <a:rPr kumimoji="0" lang="en-US" altLang="en-US" sz="1600" b="1" i="0" u="none" strike="noStrike" cap="none" normalizeH="0" baseline="0" dirty="0" err="1">
                <a:ln>
                  <a:noFill/>
                </a:ln>
                <a:solidFill>
                  <a:srgbClr val="1D1C1D"/>
                </a:solidFill>
                <a:effectLst/>
                <a:latin typeface="Consolas" panose="020B0609020204030204" pitchFamily="49" charset="0"/>
              </a:rPr>
              <a:t>alert_level</a:t>
            </a:r>
            <a:r>
              <a:rPr kumimoji="0" lang="en-US" altLang="en-US" sz="1600" b="0" i="0" u="none" strike="noStrike" cap="none" normalizeH="0" baseline="0" dirty="0">
                <a:ln>
                  <a:noFill/>
                </a:ln>
                <a:solidFill>
                  <a:srgbClr val="1D1C1D"/>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a:ln>
                  <a:noFill/>
                </a:ln>
                <a:solidFill>
                  <a:srgbClr val="1D1C1D"/>
                </a:solidFill>
                <a:effectLst/>
                <a:latin typeface="Consolas" panose="020B0609020204030204" pitchFamily="49" charset="0"/>
              </a:rPr>
              <a:t>public int </a:t>
            </a:r>
            <a:r>
              <a:rPr kumimoji="0" lang="en-US" altLang="en-US" sz="1600" b="0" i="0" u="none" strike="noStrike" cap="none" normalizeH="0" baseline="0" dirty="0" err="1">
                <a:ln>
                  <a:noFill/>
                </a:ln>
                <a:solidFill>
                  <a:srgbClr val="1D1C1D"/>
                </a:solidFill>
                <a:effectLst/>
                <a:latin typeface="Consolas" panose="020B0609020204030204" pitchFamily="49" charset="0"/>
              </a:rPr>
              <a:t>minorIncidentCount</a:t>
            </a:r>
            <a:r>
              <a:rPr kumimoji="0" lang="en-US" altLang="en-US" sz="1600" b="0" i="0" u="none" strike="noStrike" cap="none" normalizeH="0" baseline="0" dirty="0">
                <a:ln>
                  <a:noFill/>
                </a:ln>
                <a:solidFill>
                  <a:srgbClr val="1D1C1D"/>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int </a:t>
            </a:r>
            <a:r>
              <a:rPr kumimoji="0" lang="en-US" altLang="en-US" sz="1600" b="0" i="0" u="none" strike="noStrike" cap="none" normalizeH="0" baseline="0" dirty="0" err="1">
                <a:ln>
                  <a:noFill/>
                </a:ln>
                <a:solidFill>
                  <a:srgbClr val="1D1C1D"/>
                </a:solidFill>
                <a:effectLst/>
                <a:latin typeface="Consolas" panose="020B0609020204030204" pitchFamily="49" charset="0"/>
              </a:rPr>
              <a:t>moderateIncidentCount</a:t>
            </a:r>
            <a:r>
              <a:rPr kumimoji="0" lang="en-US" altLang="en-US" sz="1600" b="0" i="0" u="none" strike="noStrike" cap="none" normalizeH="0" baseline="0" dirty="0">
                <a:ln>
                  <a:noFill/>
                </a:ln>
                <a:solidFill>
                  <a:srgbClr val="1D1C1D"/>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int </a:t>
            </a:r>
            <a:r>
              <a:rPr kumimoji="0" lang="en-US" altLang="en-US" sz="1600" b="0" i="0" u="none" strike="noStrike" cap="none" normalizeH="0" baseline="0" dirty="0" err="1">
                <a:ln>
                  <a:noFill/>
                </a:ln>
                <a:solidFill>
                  <a:srgbClr val="1D1C1D"/>
                </a:solidFill>
                <a:effectLst/>
                <a:latin typeface="Consolas" panose="020B0609020204030204" pitchFamily="49" charset="0"/>
              </a:rPr>
              <a:t>falseIncidentCount</a:t>
            </a:r>
            <a:r>
              <a:rPr kumimoji="0" lang="en-US" altLang="en-US" sz="1600" b="0" i="0" u="none" strike="noStrike" cap="none" normalizeH="0" baseline="0" dirty="0">
                <a:ln>
                  <a:noFill/>
                </a:ln>
                <a:solidFill>
                  <a:srgbClr val="1D1C1D"/>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int </a:t>
            </a:r>
            <a:r>
              <a:rPr kumimoji="0" lang="en-US" altLang="en-US" sz="1600" b="0" i="0" u="none" strike="noStrike" cap="none" normalizeH="0" baseline="0" dirty="0" err="1">
                <a:ln>
                  <a:noFill/>
                </a:ln>
                <a:solidFill>
                  <a:srgbClr val="1D1C1D"/>
                </a:solidFill>
                <a:effectLst/>
                <a:latin typeface="Consolas" panose="020B0609020204030204" pitchFamily="49" charset="0"/>
              </a:rPr>
              <a:t>severeIncidentCount</a:t>
            </a:r>
            <a:r>
              <a:rPr kumimoji="0" lang="en-US" altLang="en-US" sz="1600" b="0" i="0" u="none" strike="noStrike" cap="none" normalizeH="0" baseline="0" dirty="0">
                <a:ln>
                  <a:noFill/>
                </a:ln>
                <a:solidFill>
                  <a:srgbClr val="1D1C1D"/>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int </a:t>
            </a:r>
            <a:r>
              <a:rPr kumimoji="0" lang="en-US" altLang="en-US" sz="1600" b="0" i="0" u="none" strike="noStrike" cap="none" normalizeH="0" baseline="0" dirty="0" err="1">
                <a:ln>
                  <a:noFill/>
                </a:ln>
                <a:solidFill>
                  <a:srgbClr val="1D1C1D"/>
                </a:solidFill>
                <a:effectLst/>
                <a:latin typeface="Consolas" panose="020B0609020204030204" pitchFamily="49" charset="0"/>
              </a:rPr>
              <a:t>totalIncidents</a:t>
            </a:r>
            <a:r>
              <a:rPr kumimoji="0" lang="en-US" altLang="en-US" sz="1600" b="0" i="0" u="none" strike="noStrike" cap="none" normalizeH="0" baseline="0" dirty="0">
                <a:ln>
                  <a:noFill/>
                </a:ln>
                <a:solidFill>
                  <a:srgbClr val="1D1C1D"/>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int </a:t>
            </a:r>
            <a:r>
              <a:rPr kumimoji="0" lang="en-US" altLang="en-US" sz="1600" b="0" i="0" u="none" strike="noStrike" cap="none" normalizeH="0" baseline="0" dirty="0" err="1">
                <a:ln>
                  <a:noFill/>
                </a:ln>
                <a:solidFill>
                  <a:srgbClr val="1D1C1D"/>
                </a:solidFill>
                <a:effectLst/>
                <a:latin typeface="Consolas" panose="020B0609020204030204" pitchFamily="49" charset="0"/>
              </a:rPr>
              <a:t>totalResolvedIncidents</a:t>
            </a:r>
            <a:r>
              <a:rPr kumimoji="0" lang="en-US" altLang="en-US" sz="1600" b="0" i="0" u="none" strike="noStrike" cap="none" normalizeH="0" baseline="0" dirty="0">
                <a:ln>
                  <a:noFill/>
                </a:ln>
                <a:solidFill>
                  <a:srgbClr val="1D1C1D"/>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a:t>
            </a:r>
            <a:r>
              <a:rPr kumimoji="0" lang="en-US" altLang="en-US" sz="1600" b="0" i="0" u="none" strike="noStrike" cap="none" normalizeH="0" baseline="0" dirty="0" err="1">
                <a:ln>
                  <a:noFill/>
                </a:ln>
                <a:solidFill>
                  <a:srgbClr val="1D1C1D"/>
                </a:solidFill>
                <a:effectLst/>
                <a:latin typeface="Consolas" panose="020B0609020204030204" pitchFamily="49" charset="0"/>
              </a:rPr>
              <a:t>boolean</a:t>
            </a:r>
            <a:r>
              <a:rPr kumimoji="0" lang="en-US" altLang="en-US" sz="1600" b="0" i="0" u="none" strike="noStrike" cap="none" normalizeH="0" baseline="0" dirty="0">
                <a:ln>
                  <a:noFill/>
                </a:ln>
                <a:solidFill>
                  <a:srgbClr val="1D1C1D"/>
                </a:solidFill>
                <a:effectLst/>
                <a:latin typeface="Consolas" panose="020B0609020204030204" pitchFamily="49" charset="0"/>
              </a:rPr>
              <a:t> </a:t>
            </a:r>
            <a:r>
              <a:rPr kumimoji="0" lang="en-US" altLang="en-US" sz="1600" b="0" i="0" u="none" strike="noStrike" cap="none" normalizeH="0" baseline="0" dirty="0" err="1">
                <a:ln>
                  <a:noFill/>
                </a:ln>
                <a:solidFill>
                  <a:srgbClr val="1D1C1D"/>
                </a:solidFill>
                <a:effectLst/>
                <a:latin typeface="Consolas" panose="020B0609020204030204" pitchFamily="49" charset="0"/>
              </a:rPr>
              <a:t>experiencingIncident</a:t>
            </a:r>
            <a:r>
              <a:rPr kumimoji="0" lang="en-US" altLang="en-US" sz="1600" b="0" i="0" u="none" strike="noStrike" cap="none" normalizeH="0" baseline="0" dirty="0">
                <a:ln>
                  <a:noFill/>
                </a:ln>
                <a:solidFill>
                  <a:srgbClr val="1D1C1D"/>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a:t>
            </a:r>
            <a:r>
              <a:rPr kumimoji="0" lang="en-US" altLang="en-US" sz="1600" b="0" i="0" u="none" strike="noStrike" cap="none" normalizeH="0" baseline="0" dirty="0">
                <a:ln>
                  <a:noFill/>
                </a:ln>
                <a:solidFill>
                  <a:srgbClr val="00B050"/>
                </a:solidFill>
                <a:effectLst/>
                <a:latin typeface="Consolas" panose="020B0609020204030204" pitchFamily="49" charset="0"/>
              </a:rPr>
              <a:t>// Dynamic incident report list</a:t>
            </a:r>
            <a:endParaRPr kumimoji="0" lang="en-US" altLang="en-US" sz="1200" b="0" i="0" u="none" strike="noStrike" cap="none" normalizeH="0" baseline="0" dirty="0">
              <a:ln>
                <a:noFill/>
              </a:ln>
              <a:solidFill>
                <a:srgbClr val="00B05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p</a:t>
            </a:r>
            <a:r>
              <a:rPr kumimoji="0" lang="en-US" altLang="en-US" sz="1600" b="0" i="0" u="none" strike="noStrike" cap="none" normalizeH="0" baseline="0" dirty="0">
                <a:ln>
                  <a:noFill/>
                </a:ln>
                <a:solidFill>
                  <a:srgbClr val="1D1C1D"/>
                </a:solidFill>
                <a:effectLst/>
                <a:latin typeface="Consolas" panose="020B0609020204030204" pitchFamily="49" charset="0"/>
              </a:rPr>
              <a:t>ublic List&lt;</a:t>
            </a:r>
            <a:r>
              <a:rPr kumimoji="0" lang="en-US" altLang="en-US" sz="1600" b="0" i="0" u="none" strike="noStrike" cap="none" normalizeH="0" baseline="0" dirty="0" err="1">
                <a:ln>
                  <a:noFill/>
                </a:ln>
                <a:solidFill>
                  <a:srgbClr val="1D1C1D"/>
                </a:solidFill>
                <a:effectLst/>
                <a:latin typeface="Consolas" panose="020B0609020204030204" pitchFamily="49" charset="0"/>
              </a:rPr>
              <a:t>IncidentReport</a:t>
            </a:r>
            <a:r>
              <a:rPr kumimoji="0" lang="en-US" altLang="en-US" sz="1600" b="0" i="0" u="none" strike="noStrike" cap="none" normalizeH="0" baseline="0" dirty="0">
                <a:ln>
                  <a:noFill/>
                </a:ln>
                <a:solidFill>
                  <a:srgbClr val="1D1C1D"/>
                </a:solidFill>
                <a:effectLst/>
                <a:latin typeface="Consolas" panose="020B0609020204030204" pitchFamily="49" charset="0"/>
              </a:rPr>
              <a:t>&gt; </a:t>
            </a:r>
            <a:r>
              <a:rPr kumimoji="0" lang="en-US" altLang="en-US" sz="1600" b="0" i="0" u="none" strike="noStrike" cap="none" normalizeH="0" baseline="0" dirty="0" err="1">
                <a:ln>
                  <a:noFill/>
                </a:ln>
                <a:solidFill>
                  <a:srgbClr val="1D1C1D"/>
                </a:solidFill>
                <a:effectLst/>
                <a:latin typeface="Consolas" panose="020B0609020204030204" pitchFamily="49" charset="0"/>
              </a:rPr>
              <a:t>incidentList</a:t>
            </a:r>
            <a:r>
              <a:rPr kumimoji="0" lang="en-US" altLang="en-US" sz="1600" b="0" i="0" u="none" strike="noStrike" cap="none" normalizeH="0" baseline="0" dirty="0">
                <a:ln>
                  <a:noFill/>
                </a:ln>
                <a:solidFill>
                  <a:srgbClr val="1D1C1D"/>
                </a:solidFill>
                <a:effectLst/>
                <a:latin typeface="Consolas" panose="020B0609020204030204" pitchFamily="49" charset="0"/>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6" name="Footer Placeholder 4">
            <a:extLst>
              <a:ext uri="{FF2B5EF4-FFF2-40B4-BE49-F238E27FC236}">
                <a16:creationId xmlns:a16="http://schemas.microsoft.com/office/drawing/2014/main" id="{DA73ECC4-1115-2B44-DCC7-EEC7C4ADB8C9}"/>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3087796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679A4-C39D-41F7-8A3D-D6882555992D}"/>
              </a:ext>
            </a:extLst>
          </p:cNvPr>
          <p:cNvSpPr>
            <a:spLocks noGrp="1"/>
          </p:cNvSpPr>
          <p:nvPr>
            <p:ph type="title"/>
          </p:nvPr>
        </p:nvSpPr>
        <p:spPr/>
        <p:txBody>
          <a:bodyPr/>
          <a:lstStyle/>
          <a:p>
            <a:r>
              <a:rPr lang="en-US" dirty="0"/>
              <a:t>Power Grid Demo Code</a:t>
            </a:r>
          </a:p>
        </p:txBody>
      </p:sp>
      <p:sp>
        <p:nvSpPr>
          <p:cNvPr id="3" name="Content Placeholder 2">
            <a:extLst>
              <a:ext uri="{FF2B5EF4-FFF2-40B4-BE49-F238E27FC236}">
                <a16:creationId xmlns:a16="http://schemas.microsoft.com/office/drawing/2014/main" id="{20431B1F-81B5-4257-AA3A-4E50374D1259}"/>
              </a:ext>
            </a:extLst>
          </p:cNvPr>
          <p:cNvSpPr>
            <a:spLocks noGrp="1"/>
          </p:cNvSpPr>
          <p:nvPr>
            <p:ph idx="1"/>
          </p:nvPr>
        </p:nvSpPr>
        <p:spPr>
          <a:xfrm>
            <a:off x="364435" y="1028701"/>
            <a:ext cx="11476382" cy="495300"/>
          </a:xfrm>
        </p:spPr>
        <p:txBody>
          <a:bodyPr/>
          <a:lstStyle/>
          <a:p>
            <a:r>
              <a:rPr lang="en-US" dirty="0"/>
              <a:t>Sample message-processing code (Java):</a:t>
            </a:r>
          </a:p>
        </p:txBody>
      </p:sp>
      <p:sp>
        <p:nvSpPr>
          <p:cNvPr id="5" name="Slide Number Placeholder 4">
            <a:extLst>
              <a:ext uri="{FF2B5EF4-FFF2-40B4-BE49-F238E27FC236}">
                <a16:creationId xmlns:a16="http://schemas.microsoft.com/office/drawing/2014/main" id="{B071EFEE-2889-472C-9D82-C3F3D9FBC14E}"/>
              </a:ext>
            </a:extLst>
          </p:cNvPr>
          <p:cNvSpPr>
            <a:spLocks noGrp="1"/>
          </p:cNvSpPr>
          <p:nvPr>
            <p:ph type="sldNum" sz="quarter" idx="12"/>
          </p:nvPr>
        </p:nvSpPr>
        <p:spPr/>
        <p:txBody>
          <a:bodyPr/>
          <a:lstStyle/>
          <a:p>
            <a:fld id="{BD188CD3-179C-4C76-AE3D-EBE7AE601F5E}" type="slidenum">
              <a:rPr lang="en-US" smtClean="0"/>
              <a:t>59</a:t>
            </a:fld>
            <a:endParaRPr lang="en-US" dirty="0"/>
          </a:p>
        </p:txBody>
      </p:sp>
      <p:sp>
        <p:nvSpPr>
          <p:cNvPr id="6" name="Rectangle 3">
            <a:extLst>
              <a:ext uri="{FF2B5EF4-FFF2-40B4-BE49-F238E27FC236}">
                <a16:creationId xmlns:a16="http://schemas.microsoft.com/office/drawing/2014/main" id="{5A1B311D-FACB-44A5-BB3C-3490785A5634}"/>
              </a:ext>
            </a:extLst>
          </p:cNvPr>
          <p:cNvSpPr>
            <a:spLocks noChangeArrowheads="1"/>
          </p:cNvSpPr>
          <p:nvPr/>
        </p:nvSpPr>
        <p:spPr bwMode="auto">
          <a:xfrm>
            <a:off x="294297" y="1666093"/>
            <a:ext cx="11669861" cy="4431983"/>
          </a:xfrm>
          <a:prstGeom prst="rect">
            <a:avLst/>
          </a:prstGeom>
          <a:noFill/>
          <a:ln>
            <a:solidFill>
              <a:srgbClr val="C00000"/>
            </a:solidFill>
          </a:ln>
          <a:effec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public </a:t>
            </a:r>
            <a:r>
              <a:rPr kumimoji="0" lang="en-US" altLang="en-US" sz="1600" b="0" i="0" u="none" strike="noStrike" cap="none" normalizeH="0" baseline="0" dirty="0" err="1">
                <a:ln>
                  <a:noFill/>
                </a:ln>
                <a:solidFill>
                  <a:srgbClr val="1D1C1D"/>
                </a:solidFill>
                <a:effectLst/>
                <a:latin typeface="Consolas" panose="020B0609020204030204" pitchFamily="49" charset="0"/>
              </a:rPr>
              <a:t>ProcessingResult</a:t>
            </a:r>
            <a:r>
              <a:rPr kumimoji="0" lang="en-US" altLang="en-US" sz="1600" b="0" i="0" u="none" strike="noStrike" cap="none" normalizeH="0" baseline="0" dirty="0">
                <a:ln>
                  <a:noFill/>
                </a:ln>
                <a:solidFill>
                  <a:srgbClr val="1D1C1D"/>
                </a:solidFill>
                <a:effectLst/>
                <a:latin typeface="Consolas" panose="020B0609020204030204" pitchFamily="49" charset="0"/>
              </a:rPr>
              <a:t> </a:t>
            </a:r>
            <a:r>
              <a:rPr kumimoji="0" lang="en-US" altLang="en-US" sz="1600" b="0" i="0" u="none" strike="noStrike" cap="none" normalizeH="0" baseline="0" dirty="0" err="1">
                <a:ln>
                  <a:noFill/>
                </a:ln>
                <a:solidFill>
                  <a:srgbClr val="1D1C1D"/>
                </a:solidFill>
                <a:effectLst/>
                <a:latin typeface="Consolas" panose="020B0609020204030204" pitchFamily="49" charset="0"/>
              </a:rPr>
              <a:t>processMessages</a:t>
            </a:r>
            <a:r>
              <a:rPr kumimoji="0" lang="en-US" altLang="en-US" sz="1600" b="0" i="0" u="none" strike="noStrike" cap="none" normalizeH="0" baseline="0" dirty="0">
                <a:ln>
                  <a:noFill/>
                </a:ln>
                <a:solidFill>
                  <a:srgbClr val="1D1C1D"/>
                </a:solidFill>
                <a:effectLst/>
                <a:latin typeface="Consolas" panose="020B0609020204030204" pitchFamily="49" charset="0"/>
              </a:rPr>
              <a:t>(</a:t>
            </a:r>
            <a:r>
              <a:rPr kumimoji="0" lang="en-US" altLang="en-US" sz="1600" b="0" i="0" u="none" strike="noStrike" cap="none" normalizeH="0" baseline="0" dirty="0" err="1">
                <a:ln>
                  <a:noFill/>
                </a:ln>
                <a:solidFill>
                  <a:srgbClr val="1D1C1D"/>
                </a:solidFill>
                <a:effectLst/>
                <a:latin typeface="Consolas" panose="020B0609020204030204" pitchFamily="49" charset="0"/>
              </a:rPr>
              <a:t>ProcessingContext</a:t>
            </a:r>
            <a:r>
              <a:rPr kumimoji="0" lang="en-US" altLang="en-US" sz="1600" b="0" i="0" u="none" strike="noStrike" cap="none" normalizeH="0" baseline="0" dirty="0">
                <a:ln>
                  <a:noFill/>
                </a:ln>
                <a:solidFill>
                  <a:srgbClr val="1D1C1D"/>
                </a:solidFill>
                <a:effectLst/>
                <a:latin typeface="Consolas" panose="020B0609020204030204" pitchFamily="49" charset="0"/>
              </a:rPr>
              <a:t> </a:t>
            </a:r>
            <a:r>
              <a:rPr kumimoji="0" lang="en-US" altLang="en-US" sz="1600" b="0" i="0" u="none" strike="noStrike" cap="none" normalizeH="0" baseline="0" dirty="0" err="1">
                <a:ln>
                  <a:noFill/>
                </a:ln>
                <a:solidFill>
                  <a:srgbClr val="1D1C1D"/>
                </a:solidFill>
                <a:effectLst/>
                <a:latin typeface="Consolas" panose="020B0609020204030204" pitchFamily="49" charset="0"/>
              </a:rPr>
              <a:t>processingContext</a:t>
            </a:r>
            <a:r>
              <a:rPr kumimoji="0" lang="en-US" altLang="en-US" sz="1600" b="0" i="0" u="none" strike="noStrike" cap="none" normalizeH="0" baseline="0" dirty="0">
                <a:ln>
                  <a:noFill/>
                </a:ln>
                <a:solidFill>
                  <a:srgbClr val="1D1C1D"/>
                </a:solidFill>
                <a:effectLst/>
                <a:latin typeface="Consolas" panose="020B0609020204030204" pitchFamily="49" charset="0"/>
              </a:rPr>
              <a:t>,</a:t>
            </a: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err="1">
                <a:ln>
                  <a:noFill/>
                </a:ln>
                <a:solidFill>
                  <a:srgbClr val="1D1C1D"/>
                </a:solidFill>
                <a:effectLst/>
                <a:latin typeface="Consolas" panose="020B0609020204030204" pitchFamily="49" charset="0"/>
              </a:rPr>
              <a:t>StatusTracker</a:t>
            </a:r>
            <a:r>
              <a:rPr kumimoji="0" lang="en-US" altLang="en-US" sz="1600" b="0" i="0" u="none" strike="noStrike" cap="none" normalizeH="0" baseline="0" dirty="0">
                <a:ln>
                  <a:noFill/>
                </a:ln>
                <a:solidFill>
                  <a:srgbClr val="1D1C1D"/>
                </a:solidFill>
                <a:effectLst/>
                <a:latin typeface="Consolas" panose="020B0609020204030204" pitchFamily="49" charset="0"/>
              </a:rPr>
              <a:t> </a:t>
            </a:r>
            <a:r>
              <a:rPr kumimoji="0" lang="en-US" altLang="en-US" sz="1600" b="0" i="0" u="none" strike="noStrike" cap="none" normalizeH="0" baseline="0" dirty="0" err="1">
                <a:ln>
                  <a:noFill/>
                </a:ln>
                <a:solidFill>
                  <a:srgbClr val="1D1C1D"/>
                </a:solidFill>
                <a:effectLst/>
                <a:latin typeface="Consolas" panose="020B0609020204030204" pitchFamily="49" charset="0"/>
              </a:rPr>
              <a:t>digitalTwin</a:t>
            </a:r>
            <a:r>
              <a:rPr kumimoji="0" lang="en-US" altLang="en-US" sz="1600" b="0" i="0" u="none" strike="noStrike" cap="none" normalizeH="0" baseline="0" dirty="0">
                <a:ln>
                  <a:noFill/>
                </a:ln>
                <a:solidFill>
                  <a:srgbClr val="1D1C1D"/>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err="1">
                <a:ln>
                  <a:noFill/>
                </a:ln>
                <a:solidFill>
                  <a:srgbClr val="1D1C1D"/>
                </a:solidFill>
                <a:effectLst/>
                <a:latin typeface="Consolas" panose="020B0609020204030204" pitchFamily="49" charset="0"/>
              </a:rPr>
              <a:t>Iterable</a:t>
            </a:r>
            <a:r>
              <a:rPr kumimoji="0" lang="en-US" altLang="en-US" sz="1600" b="0" i="0" u="none" strike="noStrike" cap="none" normalizeH="0" baseline="0" dirty="0">
                <a:ln>
                  <a:noFill/>
                </a:ln>
                <a:solidFill>
                  <a:srgbClr val="1D1C1D"/>
                </a:solidFill>
                <a:effectLst/>
                <a:latin typeface="Consolas" panose="020B0609020204030204" pitchFamily="49" charset="0"/>
              </a:rPr>
              <a:t>&lt;</a:t>
            </a:r>
            <a:r>
              <a:rPr kumimoji="0" lang="en-US" altLang="en-US" sz="1600" b="0" i="0" u="none" strike="noStrike" cap="none" normalizeH="0" baseline="0" dirty="0" err="1">
                <a:ln>
                  <a:noFill/>
                </a:ln>
                <a:solidFill>
                  <a:srgbClr val="1D1C1D"/>
                </a:solidFill>
                <a:effectLst/>
                <a:latin typeface="Consolas" panose="020B0609020204030204" pitchFamily="49" charset="0"/>
              </a:rPr>
              <a:t>StatusTrackerMessage</a:t>
            </a:r>
            <a:r>
              <a:rPr kumimoji="0" lang="en-US" altLang="en-US" sz="1600" b="0" i="0" u="none" strike="noStrike" cap="none" normalizeH="0" baseline="0" dirty="0">
                <a:ln>
                  <a:noFill/>
                </a:ln>
                <a:solidFill>
                  <a:srgbClr val="1D1C1D"/>
                </a:solidFill>
                <a:effectLst/>
                <a:latin typeface="Consolas" panose="020B0609020204030204" pitchFamily="49" charset="0"/>
              </a:rPr>
              <a:t>&gt; messages) throws Exception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a:ln>
                  <a:noFill/>
                </a:ln>
                <a:solidFill>
                  <a:srgbClr val="00B050"/>
                </a:solidFill>
                <a:effectLst/>
                <a:latin typeface="Consolas" panose="020B0609020204030204" pitchFamily="49" charset="0"/>
              </a:rPr>
              <a:t>// Iterate through the incoming messages: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a:ln>
                  <a:noFill/>
                </a:ln>
                <a:solidFill>
                  <a:srgbClr val="1D1C1D"/>
                </a:solidFill>
                <a:effectLst/>
                <a:latin typeface="Consolas" panose="020B0609020204030204" pitchFamily="49" charset="0"/>
              </a:rPr>
              <a:t>for(</a:t>
            </a:r>
            <a:r>
              <a:rPr kumimoji="0" lang="en-US" altLang="en-US" sz="1600" b="0" i="0" u="none" strike="noStrike" cap="none" normalizeH="0" baseline="0" dirty="0" err="1">
                <a:ln>
                  <a:noFill/>
                </a:ln>
                <a:solidFill>
                  <a:srgbClr val="1D1C1D"/>
                </a:solidFill>
                <a:effectLst/>
                <a:latin typeface="Consolas" panose="020B0609020204030204" pitchFamily="49" charset="0"/>
              </a:rPr>
              <a:t>StatusTrackerMessage</a:t>
            </a:r>
            <a:r>
              <a:rPr kumimoji="0" lang="en-US" altLang="en-US" sz="1600" b="0" i="0" u="none" strike="noStrike" cap="none" normalizeH="0" baseline="0" dirty="0">
                <a:ln>
                  <a:noFill/>
                </a:ln>
                <a:solidFill>
                  <a:srgbClr val="1D1C1D"/>
                </a:solidFill>
                <a:effectLst/>
                <a:latin typeface="Consolas" panose="020B0609020204030204" pitchFamily="49" charset="0"/>
              </a:rPr>
              <a:t> msg : messages)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a:ln>
                  <a:noFill/>
                </a:ln>
                <a:solidFill>
                  <a:srgbClr val="00B050"/>
                </a:solidFill>
                <a:effectLst/>
                <a:latin typeface="Consolas" panose="020B0609020204030204" pitchFamily="49" charset="0"/>
              </a:rPr>
              <a:t>// if the message indicates a moderate incident and this tracker has never had a severe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B050"/>
                </a:solidFill>
                <a:latin typeface="Consolas" panose="020B0609020204030204" pitchFamily="49" charset="0"/>
              </a:rPr>
              <a:t>        // </a:t>
            </a:r>
            <a:r>
              <a:rPr kumimoji="0" lang="en-US" altLang="en-US" sz="1600" b="0" i="0" u="none" strike="noStrike" cap="none" normalizeH="0" baseline="0" dirty="0">
                <a:ln>
                  <a:noFill/>
                </a:ln>
                <a:solidFill>
                  <a:srgbClr val="00B050"/>
                </a:solidFill>
                <a:effectLst/>
                <a:latin typeface="Consolas" panose="020B0609020204030204" pitchFamily="49" charset="0"/>
              </a:rPr>
              <a:t>incident while the heuristic false incident ratio is greater than 50%, boost the alert level: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a:ln>
                  <a:noFill/>
                </a:ln>
                <a:solidFill>
                  <a:srgbClr val="1D1C1D"/>
                </a:solidFill>
                <a:effectLst/>
                <a:latin typeface="Consolas" panose="020B0609020204030204" pitchFamily="49" charset="0"/>
              </a:rPr>
              <a:t>if(</a:t>
            </a:r>
            <a:r>
              <a:rPr kumimoji="0" lang="en-US" altLang="en-US" sz="1600" b="0" i="0" u="none" strike="noStrike" cap="none" normalizeH="0" baseline="0" dirty="0" err="1">
                <a:ln>
                  <a:noFill/>
                </a:ln>
                <a:solidFill>
                  <a:srgbClr val="1D1C1D"/>
                </a:solidFill>
                <a:effectLst/>
                <a:latin typeface="Consolas" panose="020B0609020204030204" pitchFamily="49" charset="0"/>
              </a:rPr>
              <a:t>msg.moderateIncident</a:t>
            </a:r>
            <a:r>
              <a:rPr kumimoji="0" lang="en-US" altLang="en-US" sz="1600" b="0" i="0" u="none" strike="noStrike" cap="none" normalizeH="0" baseline="0" dirty="0">
                <a:ln>
                  <a:noFill/>
                </a:ln>
                <a:solidFill>
                  <a:srgbClr val="1D1C1D"/>
                </a:solidFill>
                <a:effectLst/>
                <a:latin typeface="Consolas" panose="020B0609020204030204" pitchFamily="49" charset="0"/>
              </a:rPr>
              <a:t>() &amp;&amp;</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a:ln>
                  <a:noFill/>
                </a:ln>
                <a:solidFill>
                  <a:srgbClr val="1D1C1D"/>
                </a:solidFill>
                <a:effectLst/>
                <a:latin typeface="Consolas" panose="020B0609020204030204" pitchFamily="49" charset="0"/>
              </a:rPr>
              <a:t> </a:t>
            </a:r>
            <a:r>
              <a:rPr kumimoji="0" lang="en-US" altLang="en-US" sz="1600" b="0" i="0" u="none" strike="noStrike" cap="none" normalizeH="0" baseline="0" dirty="0" err="1">
                <a:ln>
                  <a:noFill/>
                </a:ln>
                <a:solidFill>
                  <a:srgbClr val="1D1C1D"/>
                </a:solidFill>
                <a:effectLst/>
                <a:latin typeface="Consolas" panose="020B0609020204030204" pitchFamily="49" charset="0"/>
              </a:rPr>
              <a:t>digitalTwin.getSevereIncidentCount</a:t>
            </a:r>
            <a:r>
              <a:rPr kumimoji="0" lang="en-US" altLang="en-US" sz="1600" b="0" i="0" u="none" strike="noStrike" cap="none" normalizeH="0" baseline="0" dirty="0">
                <a:ln>
                  <a:noFill/>
                </a:ln>
                <a:solidFill>
                  <a:srgbClr val="1D1C1D"/>
                </a:solidFill>
                <a:effectLst/>
                <a:latin typeface="Consolas" panose="020B0609020204030204" pitchFamily="49" charset="0"/>
              </a:rPr>
              <a:t>() == 0 &amp;&amp;</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err="1">
                <a:ln>
                  <a:noFill/>
                </a:ln>
                <a:solidFill>
                  <a:srgbClr val="1D1C1D"/>
                </a:solidFill>
                <a:effectLst/>
                <a:latin typeface="Consolas" panose="020B0609020204030204" pitchFamily="49" charset="0"/>
              </a:rPr>
              <a:t>digitalTwin.getModerateIncidentCount</a:t>
            </a:r>
            <a:r>
              <a:rPr kumimoji="0" lang="en-US" altLang="en-US" sz="1600" b="0" i="0" u="none" strike="noStrike" cap="none" normalizeH="0" baseline="0" dirty="0">
                <a:ln>
                  <a:noFill/>
                </a:ln>
                <a:solidFill>
                  <a:srgbClr val="1D1C1D"/>
                </a:solidFill>
                <a:effectLst/>
                <a:latin typeface="Consolas" panose="020B0609020204030204" pitchFamily="49" charset="0"/>
              </a:rPr>
              <a:t>() &gt; 0 &amp;&amp;</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a:ln>
                  <a:noFill/>
                </a:ln>
                <a:solidFill>
                  <a:srgbClr val="1D1C1D"/>
                </a:solidFill>
                <a:effectLst/>
                <a:latin typeface="Consolas" panose="020B0609020204030204" pitchFamily="49" charset="0"/>
              </a:rPr>
              <a:t>((double)(</a:t>
            </a:r>
            <a:r>
              <a:rPr kumimoji="0" lang="en-US" altLang="en-US" sz="1600" b="0" i="0" u="none" strike="noStrike" cap="none" normalizeH="0" baseline="0" dirty="0" err="1">
                <a:ln>
                  <a:noFill/>
                </a:ln>
                <a:solidFill>
                  <a:srgbClr val="1D1C1D"/>
                </a:solidFill>
                <a:effectLst/>
                <a:latin typeface="Consolas" panose="020B0609020204030204" pitchFamily="49" charset="0"/>
              </a:rPr>
              <a:t>digitalTwin.getFalseIncidentCount</a:t>
            </a:r>
            <a:r>
              <a:rPr kumimoji="0" lang="en-US" altLang="en-US" sz="1600" b="0" i="0" u="none" strike="noStrike" cap="none" normalizeH="0" baseline="0" dirty="0">
                <a:ln>
                  <a:noFill/>
                </a:ln>
                <a:solidFill>
                  <a:srgbClr val="1D1C1D"/>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err="1">
                <a:ln>
                  <a:noFill/>
                </a:ln>
                <a:solidFill>
                  <a:srgbClr val="1D1C1D"/>
                </a:solidFill>
                <a:effectLst/>
                <a:latin typeface="Consolas" panose="020B0609020204030204" pitchFamily="49" charset="0"/>
              </a:rPr>
              <a:t>digitalTwin.getModerateIncidentCount</a:t>
            </a:r>
            <a:r>
              <a:rPr kumimoji="0" lang="en-US" altLang="en-US" sz="1600" b="0" i="0" u="none" strike="noStrike" cap="none" normalizeH="0" baseline="0" dirty="0">
                <a:ln>
                  <a:noFill/>
                </a:ln>
                <a:solidFill>
                  <a:srgbClr val="1D1C1D"/>
                </a:solidFill>
                <a:effectLst/>
                <a:latin typeface="Consolas" panose="020B0609020204030204" pitchFamily="49" charset="0"/>
              </a:rPr>
              <a:t>()) &gt;= 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a:t>
            </a:r>
            <a:r>
              <a:rPr lang="en-US" altLang="en-US" sz="1600" dirty="0">
                <a:solidFill>
                  <a:srgbClr val="1D1C1D"/>
                </a:solidFill>
                <a:latin typeface="Consolas" panose="020B0609020204030204" pitchFamily="49" charset="0"/>
              </a:rPr>
              <a:t>        </a:t>
            </a:r>
            <a:r>
              <a:rPr kumimoji="0" lang="en-US" altLang="en-US" sz="1600" b="1" i="0" u="none" strike="noStrike" cap="none" normalizeH="0" baseline="0" dirty="0" err="1">
                <a:ln>
                  <a:noFill/>
                </a:ln>
                <a:solidFill>
                  <a:srgbClr val="1D1C1D"/>
                </a:solidFill>
                <a:effectLst/>
                <a:latin typeface="Consolas" panose="020B0609020204030204" pitchFamily="49" charset="0"/>
              </a:rPr>
              <a:t>digitalTwin.setAlertLevel</a:t>
            </a:r>
            <a:r>
              <a:rPr kumimoji="0" lang="en-US" altLang="en-US" sz="1600" b="0" i="0" u="none" strike="noStrike" cap="none" normalizeH="0" baseline="0" dirty="0">
                <a:ln>
                  <a:noFill/>
                </a:ln>
                <a:solidFill>
                  <a:srgbClr val="1D1C1D"/>
                </a:solidFill>
                <a:effectLst/>
                <a:latin typeface="Consolas" panose="020B0609020204030204" pitchFamily="49" charset="0"/>
              </a:rPr>
              <a:t>(Constants.MODERATE+3);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a:t>
            </a:r>
            <a:r>
              <a:rPr kumimoji="0" lang="en-US" altLang="en-US" sz="1600" b="0" i="0" u="none" strike="noStrike" cap="none" normalizeH="0" baseline="0" dirty="0" err="1">
                <a:ln>
                  <a:noFill/>
                </a:ln>
                <a:solidFill>
                  <a:srgbClr val="1D1C1D"/>
                </a:solidFill>
                <a:effectLst/>
                <a:latin typeface="Consolas" panose="020B0609020204030204" pitchFamily="49" charset="0"/>
              </a:rPr>
              <a:t>digitalTwin.incrementModerateEventCount</a:t>
            </a:r>
            <a:r>
              <a:rPr kumimoji="0" lang="en-US" altLang="en-US" sz="1600" b="0" i="0" u="none" strike="noStrike" cap="none" normalizeH="0" baseline="0" dirty="0">
                <a:ln>
                  <a:noFill/>
                </a:ln>
                <a:solidFill>
                  <a:srgbClr val="1D1C1D"/>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a:t>
            </a:r>
            <a:r>
              <a:rPr kumimoji="0" lang="en-US" altLang="en-US" sz="1600" b="0" i="0" u="none" strike="noStrike" cap="none" normalizeH="0" baseline="0" dirty="0" err="1">
                <a:ln>
                  <a:noFill/>
                </a:ln>
                <a:solidFill>
                  <a:srgbClr val="1D1C1D"/>
                </a:solidFill>
                <a:effectLst/>
                <a:latin typeface="Consolas" panose="020B0609020204030204" pitchFamily="49" charset="0"/>
              </a:rPr>
              <a:t>digitalTwin.setStatusTrackerCondition</a:t>
            </a:r>
            <a:r>
              <a:rPr kumimoji="0" lang="en-US" altLang="en-US" sz="1600" b="0" i="0" u="none" strike="noStrike" cap="none" normalizeH="0" baseline="0" dirty="0">
                <a:ln>
                  <a:noFill/>
                </a:ln>
                <a:solidFill>
                  <a:srgbClr val="1D1C1D"/>
                </a:solidFill>
                <a:effectLst/>
                <a:latin typeface="Consolas" panose="020B0609020204030204" pitchFamily="49" charset="0"/>
              </a:rPr>
              <a:t>(</a:t>
            </a:r>
            <a:r>
              <a:rPr kumimoji="0" lang="en-US" altLang="en-US" sz="1600" b="0" i="0" u="none" strike="noStrike" cap="none" normalizeH="0" baseline="0" dirty="0" err="1">
                <a:ln>
                  <a:noFill/>
                </a:ln>
                <a:solidFill>
                  <a:srgbClr val="1D1C1D"/>
                </a:solidFill>
                <a:effectLst/>
                <a:latin typeface="Consolas" panose="020B0609020204030204" pitchFamily="49" charset="0"/>
              </a:rPr>
              <a:t>msg.getNodeCondition</a:t>
            </a:r>
            <a:r>
              <a:rPr kumimoji="0" lang="en-US" altLang="en-US" sz="1600" b="0" i="0" u="none" strike="noStrike" cap="none" normalizeH="0" baseline="0" dirty="0">
                <a:ln>
                  <a:noFill/>
                </a:ln>
                <a:solidFill>
                  <a:srgbClr val="1D1C1D"/>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lang="en-US" altLang="en-US" sz="1600" dirty="0">
                <a:solidFill>
                  <a:srgbClr val="00B050"/>
                </a:solidFill>
                <a:latin typeface="Consolas" panose="020B0609020204030204" pitchFamily="49" charset="0"/>
              </a:rPr>
              <a:t>// ... [additional rules]</a:t>
            </a:r>
            <a:endParaRPr kumimoji="0" lang="en-US" altLang="en-US" sz="1600" b="0" i="0" u="none" strike="noStrike" cap="none" normalizeH="0" baseline="0" dirty="0">
              <a:ln>
                <a:noFill/>
              </a:ln>
              <a:solidFill>
                <a:srgbClr val="00B05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a:ln>
                  <a:noFill/>
                </a:ln>
                <a:solidFill>
                  <a:srgbClr val="1D1C1D"/>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Consolas" panose="020B0609020204030204" pitchFamily="49" charset="0"/>
              </a:rPr>
              <a:t>    </a:t>
            </a:r>
            <a:r>
              <a:rPr kumimoji="0" lang="en-US" altLang="en-US" sz="1600" b="0" i="0" u="none" strike="noStrike" cap="none" normalizeH="0" baseline="0" dirty="0">
                <a:ln>
                  <a:noFill/>
                </a:ln>
                <a:solidFill>
                  <a:srgbClr val="1D1C1D"/>
                </a:solidFill>
                <a:effectLst/>
                <a:latin typeface="Consolas" panose="020B0609020204030204" pitchFamily="49" charset="0"/>
              </a:rPr>
              <a:t>return </a:t>
            </a:r>
            <a:r>
              <a:rPr kumimoji="0" lang="en-US" altLang="en-US" sz="1600" b="0" i="0" u="none" strike="noStrike" cap="none" normalizeH="0" baseline="0" dirty="0" err="1">
                <a:ln>
                  <a:noFill/>
                </a:ln>
                <a:solidFill>
                  <a:srgbClr val="1D1C1D"/>
                </a:solidFill>
                <a:effectLst/>
                <a:latin typeface="Consolas" panose="020B0609020204030204" pitchFamily="49" charset="0"/>
              </a:rPr>
              <a:t>ProcessingResult.UpdateDigitalTwin</a:t>
            </a:r>
            <a:r>
              <a:rPr kumimoji="0" lang="en-US" altLang="en-US" sz="1600" b="0" i="0" u="none" strike="noStrike" cap="none" normalizeH="0" baseline="0" dirty="0">
                <a:ln>
                  <a:noFill/>
                </a:ln>
                <a:solidFill>
                  <a:srgbClr val="1D1C1D"/>
                </a:solidFill>
                <a:effectLst/>
                <a:latin typeface="Consolas" panose="020B0609020204030204" pitchFamily="49" charset="0"/>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7" name="Footer Placeholder 4">
            <a:extLst>
              <a:ext uri="{FF2B5EF4-FFF2-40B4-BE49-F238E27FC236}">
                <a16:creationId xmlns:a16="http://schemas.microsoft.com/office/drawing/2014/main" id="{9112EC98-5A79-39E2-0945-A14DCA4B80C0}"/>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2863916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oup of clouds in the sky&#10;&#10;Description automatically generated">
            <a:extLst>
              <a:ext uri="{FF2B5EF4-FFF2-40B4-BE49-F238E27FC236}">
                <a16:creationId xmlns:a16="http://schemas.microsoft.com/office/drawing/2014/main" id="{F5C8DD89-9391-438C-A987-7BFD65F720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043" r="17766"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4" name="Picture 13" descr="A picture containing motorcycle, sitting, dish, plate&#10;&#10;Description automatically generated">
            <a:extLst>
              <a:ext uri="{FF2B5EF4-FFF2-40B4-BE49-F238E27FC236}">
                <a16:creationId xmlns:a16="http://schemas.microsoft.com/office/drawing/2014/main" id="{D3F05EB4-F50E-442F-B919-CB20DDB107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 b="5716"/>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7" descr="Background pattern&#10;&#10;Description automatically generated">
            <a:extLst>
              <a:ext uri="{FF2B5EF4-FFF2-40B4-BE49-F238E27FC236}">
                <a16:creationId xmlns:a16="http://schemas.microsoft.com/office/drawing/2014/main" id="{DA3AF7D8-2441-4B5E-B76C-4BCFE5FC36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860" r="1173" b="-2"/>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1" name="Freeform: Shape 20">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9A16BE-BD86-42D6-B603-711E763EE35D}"/>
              </a:ext>
            </a:extLst>
          </p:cNvPr>
          <p:cNvSpPr>
            <a:spLocks noGrp="1"/>
          </p:cNvSpPr>
          <p:nvPr>
            <p:ph type="title"/>
          </p:nvPr>
        </p:nvSpPr>
        <p:spPr>
          <a:xfrm>
            <a:off x="448056" y="685800"/>
            <a:ext cx="2807208" cy="1325563"/>
          </a:xfrm>
        </p:spPr>
        <p:txBody>
          <a:bodyPr>
            <a:normAutofit/>
          </a:bodyPr>
          <a:lstStyle/>
          <a:p>
            <a:r>
              <a:rPr lang="en-US" sz="2800" dirty="0"/>
              <a:t>Challenge: Power Grid Security &amp; Disaster Response</a:t>
            </a:r>
          </a:p>
        </p:txBody>
      </p:sp>
      <p:sp>
        <p:nvSpPr>
          <p:cNvPr id="25" name="Rectangle 24">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2CE59E7-A9CF-4393-A675-0A168C88B6B7}"/>
              </a:ext>
            </a:extLst>
          </p:cNvPr>
          <p:cNvSpPr>
            <a:spLocks noGrp="1"/>
          </p:cNvSpPr>
          <p:nvPr>
            <p:ph idx="1"/>
          </p:nvPr>
        </p:nvSpPr>
        <p:spPr>
          <a:xfrm>
            <a:off x="448056" y="2258568"/>
            <a:ext cx="2807208" cy="3922776"/>
          </a:xfrm>
        </p:spPr>
        <p:txBody>
          <a:bodyPr>
            <a:normAutofit/>
          </a:bodyPr>
          <a:lstStyle/>
          <a:p>
            <a:pPr marL="0" indent="0">
              <a:buNone/>
            </a:pPr>
            <a:r>
              <a:rPr lang="en-US" sz="1700" dirty="0"/>
              <a:t>How track a geographically distributed power grid with thousands of nodes for intrusion or disruption?</a:t>
            </a:r>
            <a:br>
              <a:rPr lang="en-US" sz="1700" dirty="0"/>
            </a:br>
            <a:endParaRPr lang="en-US" sz="1700" dirty="0"/>
          </a:p>
          <a:p>
            <a:r>
              <a:rPr lang="en-US" sz="1700" dirty="0"/>
              <a:t>Where are the threats?</a:t>
            </a:r>
          </a:p>
          <a:p>
            <a:r>
              <a:rPr lang="en-US" sz="1700" dirty="0"/>
              <a:t>How significant are they?</a:t>
            </a:r>
          </a:p>
          <a:p>
            <a:r>
              <a:rPr lang="en-US" sz="1700" dirty="0"/>
              <a:t>How are they moving?</a:t>
            </a:r>
          </a:p>
          <a:p>
            <a:r>
              <a:rPr lang="en-US" sz="1700" dirty="0"/>
              <a:t>How should we react?</a:t>
            </a:r>
          </a:p>
        </p:txBody>
      </p:sp>
      <p:pic>
        <p:nvPicPr>
          <p:cNvPr id="10" name="Picture 9" descr="A sunset over a city&#10;&#10;Description automatically generated">
            <a:extLst>
              <a:ext uri="{FF2B5EF4-FFF2-40B4-BE49-F238E27FC236}">
                <a16:creationId xmlns:a16="http://schemas.microsoft.com/office/drawing/2014/main" id="{390ED2A2-9D5B-41E7-8CCE-9DC652A212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02" r="1" b="1"/>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5" name="Slide Number Placeholder 4">
            <a:extLst>
              <a:ext uri="{FF2B5EF4-FFF2-40B4-BE49-F238E27FC236}">
                <a16:creationId xmlns:a16="http://schemas.microsoft.com/office/drawing/2014/main" id="{853826BC-1529-4CDA-B890-545A82564B78}"/>
              </a:ext>
            </a:extLst>
          </p:cNvPr>
          <p:cNvSpPr>
            <a:spLocks noGrp="1"/>
          </p:cNvSpPr>
          <p:nvPr>
            <p:ph type="sldNum" sz="quarter" idx="12"/>
          </p:nvPr>
        </p:nvSpPr>
        <p:spPr>
          <a:xfrm>
            <a:off x="9001658" y="6356350"/>
            <a:ext cx="2743200" cy="365125"/>
          </a:xfrm>
        </p:spPr>
        <p:txBody>
          <a:bodyPr>
            <a:normAutofit/>
          </a:bodyPr>
          <a:lstStyle/>
          <a:p>
            <a:pPr>
              <a:spcAft>
                <a:spcPts val="600"/>
              </a:spcAft>
            </a:pPr>
            <a:fld id="{BD188CD3-179C-4C76-AE3D-EBE7AE601F5E}" type="slidenum">
              <a:rPr lang="en-US">
                <a:solidFill>
                  <a:schemeClr val="bg1"/>
                </a:solidFill>
              </a:rPr>
              <a:pPr>
                <a:spcAft>
                  <a:spcPts val="600"/>
                </a:spcAft>
              </a:pPr>
              <a:t>6</a:t>
            </a:fld>
            <a:endParaRPr lang="en-US">
              <a:solidFill>
                <a:schemeClr val="bg1"/>
              </a:solidFill>
            </a:endParaRPr>
          </a:p>
        </p:txBody>
      </p:sp>
    </p:spTree>
    <p:extLst>
      <p:ext uri="{BB962C8B-B14F-4D97-AF65-F5344CB8AC3E}">
        <p14:creationId xmlns:p14="http://schemas.microsoft.com/office/powerpoint/2010/main" val="2192165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B590-9F8A-40B5-9F52-3127AE855681}"/>
              </a:ext>
            </a:extLst>
          </p:cNvPr>
          <p:cNvSpPr>
            <a:spLocks noGrp="1"/>
          </p:cNvSpPr>
          <p:nvPr>
            <p:ph type="title"/>
          </p:nvPr>
        </p:nvSpPr>
        <p:spPr>
          <a:xfrm>
            <a:off x="364437" y="149026"/>
            <a:ext cx="8399246" cy="682112"/>
          </a:xfrm>
        </p:spPr>
        <p:txBody>
          <a:bodyPr/>
          <a:lstStyle/>
          <a:p>
            <a:r>
              <a:rPr lang="en-US" dirty="0"/>
              <a:t>Aggregate Analytics in the Demo</a:t>
            </a:r>
          </a:p>
        </p:txBody>
      </p:sp>
      <p:sp>
        <p:nvSpPr>
          <p:cNvPr id="3" name="Content Placeholder 2">
            <a:extLst>
              <a:ext uri="{FF2B5EF4-FFF2-40B4-BE49-F238E27FC236}">
                <a16:creationId xmlns:a16="http://schemas.microsoft.com/office/drawing/2014/main" id="{FCA3AA43-9A20-494D-8554-582282C5B7C6}"/>
              </a:ext>
            </a:extLst>
          </p:cNvPr>
          <p:cNvSpPr>
            <a:spLocks noGrp="1"/>
          </p:cNvSpPr>
          <p:nvPr>
            <p:ph idx="1"/>
          </p:nvPr>
        </p:nvSpPr>
        <p:spPr>
          <a:xfrm>
            <a:off x="364435" y="1028700"/>
            <a:ext cx="3551074" cy="5148263"/>
          </a:xfrm>
        </p:spPr>
        <p:txBody>
          <a:bodyPr/>
          <a:lstStyle/>
          <a:p>
            <a:pPr marL="0" indent="0">
              <a:buNone/>
            </a:pPr>
            <a:r>
              <a:rPr lang="en-US" b="1" dirty="0"/>
              <a:t>Aggregate analysis by the cloud service quickly pinpoints emerging threats for managers:</a:t>
            </a:r>
          </a:p>
          <a:p>
            <a:r>
              <a:rPr lang="en-US" dirty="0"/>
              <a:t>Evaluates alert level in digital twin state for all nodes and aggregates results.</a:t>
            </a:r>
          </a:p>
          <a:p>
            <a:r>
              <a:rPr lang="en-US" dirty="0"/>
              <a:t>Dashboard widgets display maximum alert level by region.</a:t>
            </a:r>
          </a:p>
          <a:p>
            <a:r>
              <a:rPr lang="en-US" dirty="0"/>
              <a:t>Runs every 5-10 seconds as a background MapReduce job.</a:t>
            </a:r>
          </a:p>
        </p:txBody>
      </p:sp>
      <p:sp>
        <p:nvSpPr>
          <p:cNvPr id="4" name="Footer Placeholder 3">
            <a:extLst>
              <a:ext uri="{FF2B5EF4-FFF2-40B4-BE49-F238E27FC236}">
                <a16:creationId xmlns:a16="http://schemas.microsoft.com/office/drawing/2014/main" id="{0468AE73-B7FA-4535-86F0-7960C30829E7}"/>
              </a:ext>
            </a:extLst>
          </p:cNvPr>
          <p:cNvSpPr>
            <a:spLocks noGrp="1"/>
          </p:cNvSpPr>
          <p:nvPr>
            <p:ph type="ftr" sz="quarter" idx="11"/>
          </p:nvPr>
        </p:nvSpPr>
        <p:spPr/>
        <p:txBody>
          <a:bodyPr/>
          <a:lstStyle/>
          <a:p>
            <a:r>
              <a:rPr lang="en-US"/>
              <a:t>© ScaleOut Software, Inc.</a:t>
            </a:r>
            <a:endParaRPr lang="en-US" dirty="0"/>
          </a:p>
        </p:txBody>
      </p:sp>
      <p:sp>
        <p:nvSpPr>
          <p:cNvPr id="5" name="Slide Number Placeholder 4">
            <a:extLst>
              <a:ext uri="{FF2B5EF4-FFF2-40B4-BE49-F238E27FC236}">
                <a16:creationId xmlns:a16="http://schemas.microsoft.com/office/drawing/2014/main" id="{9C202958-8643-4DD1-AEF1-FE72CEAA05F2}"/>
              </a:ext>
            </a:extLst>
          </p:cNvPr>
          <p:cNvSpPr>
            <a:spLocks noGrp="1"/>
          </p:cNvSpPr>
          <p:nvPr>
            <p:ph type="sldNum" sz="quarter" idx="12"/>
          </p:nvPr>
        </p:nvSpPr>
        <p:spPr/>
        <p:txBody>
          <a:bodyPr/>
          <a:lstStyle/>
          <a:p>
            <a:fld id="{BD188CD3-179C-4C76-AE3D-EBE7AE601F5E}" type="slidenum">
              <a:rPr lang="en-US" smtClean="0"/>
              <a:t>60</a:t>
            </a:fld>
            <a:endParaRPr lang="en-US"/>
          </a:p>
        </p:txBody>
      </p:sp>
      <p:pic>
        <p:nvPicPr>
          <p:cNvPr id="8" name="Picture 7" descr="A screenshot of a video game&#10;&#10;Description automatically generated">
            <a:extLst>
              <a:ext uri="{FF2B5EF4-FFF2-40B4-BE49-F238E27FC236}">
                <a16:creationId xmlns:a16="http://schemas.microsoft.com/office/drawing/2014/main" id="{344BBD0E-BF26-47EE-BCC0-CBFA84020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842" y="1633906"/>
            <a:ext cx="7098067" cy="38849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05510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holding a clipboard&#10;&#10;Description automatically generated">
            <a:extLst>
              <a:ext uri="{FF2B5EF4-FFF2-40B4-BE49-F238E27FC236}">
                <a16:creationId xmlns:a16="http://schemas.microsoft.com/office/drawing/2014/main" id="{F8852603-551A-6C9E-B184-AFDB9923CA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8126"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2051" name="Picture 2" descr="City after earthqake  earthquake  stock pictures, royalty-free photos &amp; images">
            <a:extLst>
              <a:ext uri="{FF2B5EF4-FFF2-40B4-BE49-F238E27FC236}">
                <a16:creationId xmlns:a16="http://schemas.microsoft.com/office/drawing/2014/main" id="{40B6FF3C-5DAE-5894-CAB3-961F03732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85" r="2504" b="1"/>
          <a:stretch/>
        </p:blipFill>
        <p:spPr bwMode="auto">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highway with cars on it&#10;&#10;Description automatically generated">
            <a:extLst>
              <a:ext uri="{FF2B5EF4-FFF2-40B4-BE49-F238E27FC236}">
                <a16:creationId xmlns:a16="http://schemas.microsoft.com/office/drawing/2014/main" id="{FAFB7692-8139-6293-0D1A-59CCD9600E7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 b="18261"/>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p:nvSpPr>
          <p:cNvPr id="5" name="Slide Number Placeholder 4">
            <a:extLst>
              <a:ext uri="{FF2B5EF4-FFF2-40B4-BE49-F238E27FC236}">
                <a16:creationId xmlns:a16="http://schemas.microsoft.com/office/drawing/2014/main" id="{C94D40D6-B989-9AD3-DED7-BAECFC4E8F3D}"/>
              </a:ext>
            </a:extLst>
          </p:cNvPr>
          <p:cNvSpPr>
            <a:spLocks noGrp="1"/>
          </p:cNvSpPr>
          <p:nvPr>
            <p:ph type="sldNum" sz="quarter" idx="12"/>
          </p:nvPr>
        </p:nvSpPr>
        <p:spPr/>
        <p:txBody>
          <a:bodyPr>
            <a:normAutofit/>
          </a:bodyPr>
          <a:lstStyle/>
          <a:p>
            <a:pPr>
              <a:spcAft>
                <a:spcPts val="600"/>
              </a:spcAft>
            </a:pPr>
            <a:fld id="{BD188CD3-179C-4C76-AE3D-EBE7AE601F5E}" type="slidenum">
              <a:rPr lang="en-US">
                <a:solidFill>
                  <a:schemeClr val="bg1"/>
                </a:solidFill>
              </a:rPr>
              <a:pPr>
                <a:spcAft>
                  <a:spcPts val="600"/>
                </a:spcAft>
              </a:pPr>
              <a:t>61</a:t>
            </a:fld>
            <a:endParaRPr lang="en-US">
              <a:solidFill>
                <a:schemeClr val="bg1"/>
              </a:solidFill>
            </a:endParaRPr>
          </a:p>
        </p:txBody>
      </p:sp>
      <p:sp>
        <p:nvSpPr>
          <p:cNvPr id="2" name="Title 1">
            <a:extLst>
              <a:ext uri="{FF2B5EF4-FFF2-40B4-BE49-F238E27FC236}">
                <a16:creationId xmlns:a16="http://schemas.microsoft.com/office/drawing/2014/main" id="{F32F96D8-2D30-F2D5-88B8-2C5F6811E69C}"/>
              </a:ext>
            </a:extLst>
          </p:cNvPr>
          <p:cNvSpPr>
            <a:spLocks noGrp="1"/>
          </p:cNvSpPr>
          <p:nvPr>
            <p:ph type="title" idx="4294967295"/>
          </p:nvPr>
        </p:nvSpPr>
        <p:spPr>
          <a:xfrm>
            <a:off x="369115" y="166671"/>
            <a:ext cx="4922838" cy="807324"/>
          </a:xfrm>
        </p:spPr>
        <p:txBody>
          <a:bodyPr>
            <a:normAutofit/>
          </a:bodyPr>
          <a:lstStyle/>
          <a:p>
            <a:r>
              <a:rPr lang="en-US" sz="3400" dirty="0"/>
              <a:t>Key Takeaways</a:t>
            </a:r>
          </a:p>
        </p:txBody>
      </p:sp>
      <p:cxnSp>
        <p:nvCxnSpPr>
          <p:cNvPr id="13" name="Straight Connector 12">
            <a:extLst>
              <a:ext uri="{FF2B5EF4-FFF2-40B4-BE49-F238E27FC236}">
                <a16:creationId xmlns:a16="http://schemas.microsoft.com/office/drawing/2014/main" id="{F71D34AA-D214-ACEC-529A-DB232ADF14C9}"/>
              </a:ext>
            </a:extLst>
          </p:cNvPr>
          <p:cNvCxnSpPr/>
          <p:nvPr/>
        </p:nvCxnSpPr>
        <p:spPr>
          <a:xfrm>
            <a:off x="335247" y="6254746"/>
            <a:ext cx="507534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936323-14F9-0DA2-48C9-F3DC684907C5}"/>
              </a:ext>
            </a:extLst>
          </p:cNvPr>
          <p:cNvSpPr>
            <a:spLocks noGrp="1"/>
          </p:cNvSpPr>
          <p:nvPr>
            <p:ph idx="4294967295"/>
          </p:nvPr>
        </p:nvSpPr>
        <p:spPr>
          <a:xfrm>
            <a:off x="296338" y="962028"/>
            <a:ext cx="5324475" cy="5575841"/>
          </a:xfrm>
        </p:spPr>
        <p:txBody>
          <a:bodyPr>
            <a:normAutofit/>
          </a:bodyPr>
          <a:lstStyle/>
          <a:p>
            <a:r>
              <a:rPr lang="en-US" sz="2000" dirty="0"/>
              <a:t>Digital twins aren’t just for PLM.</a:t>
            </a:r>
          </a:p>
          <a:p>
            <a:r>
              <a:rPr lang="en-US" sz="2000" dirty="0"/>
              <a:t>They offer a powerful software architecture for real-time streaming analytics and simulation of large systems.</a:t>
            </a:r>
          </a:p>
          <a:p>
            <a:r>
              <a:rPr lang="en-US" sz="2000" dirty="0"/>
              <a:t>Numerous applications in diverse verticals can benefit:</a:t>
            </a:r>
          </a:p>
          <a:p>
            <a:pPr lvl="1"/>
            <a:r>
              <a:rPr lang="en-US" sz="2000" dirty="0"/>
              <a:t>Transportation</a:t>
            </a:r>
          </a:p>
          <a:p>
            <a:pPr lvl="1"/>
            <a:r>
              <a:rPr lang="en-US" sz="2000" dirty="0"/>
              <a:t>Logistics</a:t>
            </a:r>
          </a:p>
          <a:p>
            <a:pPr lvl="1"/>
            <a:r>
              <a:rPr lang="en-US" sz="2000" dirty="0"/>
              <a:t>Disaster Recovery</a:t>
            </a:r>
          </a:p>
          <a:p>
            <a:pPr lvl="1"/>
            <a:r>
              <a:rPr lang="en-US" sz="2000" dirty="0"/>
              <a:t>Many more</a:t>
            </a:r>
          </a:p>
          <a:p>
            <a:r>
              <a:rPr lang="en-US" sz="2000" dirty="0"/>
              <a:t>In-memory computing provides a key enabling technology:</a:t>
            </a:r>
          </a:p>
          <a:p>
            <a:pPr lvl="1"/>
            <a:r>
              <a:rPr lang="en-US" sz="2000" dirty="0"/>
              <a:t>Fast responses</a:t>
            </a:r>
          </a:p>
          <a:p>
            <a:pPr lvl="1"/>
            <a:r>
              <a:rPr lang="en-US" sz="2000" dirty="0"/>
              <a:t>Transparent scaling</a:t>
            </a:r>
          </a:p>
          <a:p>
            <a:pPr lvl="1"/>
            <a:r>
              <a:rPr lang="en-US" sz="2000" dirty="0"/>
              <a:t>Aggregate analytics</a:t>
            </a:r>
          </a:p>
          <a:p>
            <a:pPr lvl="1"/>
            <a:r>
              <a:rPr lang="en-US" sz="2000" dirty="0"/>
              <a:t>Real-time visualization</a:t>
            </a:r>
          </a:p>
          <a:p>
            <a:pPr lvl="1"/>
            <a:endParaRPr lang="en-US" sz="1400" dirty="0"/>
          </a:p>
        </p:txBody>
      </p:sp>
    </p:spTree>
    <p:extLst>
      <p:ext uri="{BB962C8B-B14F-4D97-AF65-F5344CB8AC3E}">
        <p14:creationId xmlns:p14="http://schemas.microsoft.com/office/powerpoint/2010/main" val="42152040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47C56D-7C1D-4091-B575-930A5AE11A34}"/>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D9EB153C-4AC8-484A-A947-BD5E0AFE9536}"/>
              </a:ext>
            </a:extLst>
          </p:cNvPr>
          <p:cNvSpPr>
            <a:spLocks noGrp="1"/>
          </p:cNvSpPr>
          <p:nvPr>
            <p:ph type="sldNum" sz="quarter" idx="12"/>
          </p:nvPr>
        </p:nvSpPr>
        <p:spPr/>
        <p:txBody>
          <a:bodyPr/>
          <a:lstStyle/>
          <a:p>
            <a:fld id="{BD188CD3-179C-4C76-AE3D-EBE7AE601F5E}" type="slidenum">
              <a:rPr lang="en-US" smtClean="0"/>
              <a:t>62</a:t>
            </a:fld>
            <a:endParaRPr lang="en-US"/>
          </a:p>
        </p:txBody>
      </p:sp>
      <p:sp>
        <p:nvSpPr>
          <p:cNvPr id="6" name="TextBox 5">
            <a:extLst>
              <a:ext uri="{FF2B5EF4-FFF2-40B4-BE49-F238E27FC236}">
                <a16:creationId xmlns:a16="http://schemas.microsoft.com/office/drawing/2014/main" id="{039240CC-D611-4BC3-8E07-9740ABDEA2A9}"/>
              </a:ext>
            </a:extLst>
          </p:cNvPr>
          <p:cNvSpPr txBox="1"/>
          <p:nvPr/>
        </p:nvSpPr>
        <p:spPr>
          <a:xfrm>
            <a:off x="418872" y="906601"/>
            <a:ext cx="11354256" cy="4524315"/>
          </a:xfrm>
          <a:prstGeom prst="rect">
            <a:avLst/>
          </a:prstGeom>
          <a:noFill/>
        </p:spPr>
        <p:txBody>
          <a:bodyPr wrap="square" rtlCol="0">
            <a:spAutoFit/>
          </a:bodyPr>
          <a:lstStyle/>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r>
              <a:rPr lang="en-US" sz="7200" dirty="0">
                <a:solidFill>
                  <a:srgbClr val="0070C0"/>
                </a:solidFill>
                <a:latin typeface="Consolas" panose="020B0609020204030204" pitchFamily="49" charset="0"/>
              </a:rPr>
              <a:t>DEMO:</a:t>
            </a:r>
            <a:br>
              <a:rPr lang="en-US" sz="7200" dirty="0">
                <a:solidFill>
                  <a:srgbClr val="0070C0"/>
                </a:solidFill>
                <a:latin typeface="Consolas" panose="020B0609020204030204" pitchFamily="49" charset="0"/>
              </a:rPr>
            </a:br>
            <a:r>
              <a:rPr lang="en-US" sz="3600" dirty="0">
                <a:solidFill>
                  <a:srgbClr val="0070C0"/>
                </a:solidFill>
                <a:latin typeface="Consolas" panose="020B0609020204030204" pitchFamily="49" charset="0"/>
              </a:rPr>
              <a:t>Security Tracking for a Simulated Nationwide Power Network</a:t>
            </a:r>
            <a:endParaRPr lang="en-US" sz="7200" dirty="0">
              <a:solidFill>
                <a:srgbClr val="0070C0"/>
              </a:solidFill>
              <a:latin typeface="Consolas" panose="020B0609020204030204" pitchFamily="49" charset="0"/>
            </a:endParaRPr>
          </a:p>
          <a:p>
            <a:r>
              <a:rPr lang="en-US" dirty="0">
                <a:latin typeface="Consolas" panose="020B0609020204030204" pitchFamily="49" charset="0"/>
              </a:rPr>
              <a:t>                </a:t>
            </a:r>
          </a:p>
        </p:txBody>
      </p:sp>
      <p:cxnSp>
        <p:nvCxnSpPr>
          <p:cNvPr id="7" name="Straight Connector 6">
            <a:extLst>
              <a:ext uri="{FF2B5EF4-FFF2-40B4-BE49-F238E27FC236}">
                <a16:creationId xmlns:a16="http://schemas.microsoft.com/office/drawing/2014/main" id="{D036CB3A-D326-4E94-82D5-6EA907105FEC}"/>
              </a:ext>
            </a:extLst>
          </p:cNvPr>
          <p:cNvCxnSpPr>
            <a:cxnSpLocks/>
          </p:cNvCxnSpPr>
          <p:nvPr/>
        </p:nvCxnSpPr>
        <p:spPr>
          <a:xfrm>
            <a:off x="418872" y="3904058"/>
            <a:ext cx="1142194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836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47C56D-7C1D-4091-B575-930A5AE11A34}"/>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D9EB153C-4AC8-484A-A947-BD5E0AFE9536}"/>
              </a:ext>
            </a:extLst>
          </p:cNvPr>
          <p:cNvSpPr>
            <a:spLocks noGrp="1"/>
          </p:cNvSpPr>
          <p:nvPr>
            <p:ph type="sldNum" sz="quarter" idx="12"/>
          </p:nvPr>
        </p:nvSpPr>
        <p:spPr/>
        <p:txBody>
          <a:bodyPr/>
          <a:lstStyle/>
          <a:p>
            <a:fld id="{BD188CD3-179C-4C76-AE3D-EBE7AE601F5E}" type="slidenum">
              <a:rPr lang="en-US" smtClean="0"/>
              <a:t>63</a:t>
            </a:fld>
            <a:endParaRPr lang="en-US"/>
          </a:p>
        </p:txBody>
      </p:sp>
      <p:sp>
        <p:nvSpPr>
          <p:cNvPr id="6" name="TextBox 5">
            <a:extLst>
              <a:ext uri="{FF2B5EF4-FFF2-40B4-BE49-F238E27FC236}">
                <a16:creationId xmlns:a16="http://schemas.microsoft.com/office/drawing/2014/main" id="{039240CC-D611-4BC3-8E07-9740ABDEA2A9}"/>
              </a:ext>
            </a:extLst>
          </p:cNvPr>
          <p:cNvSpPr txBox="1"/>
          <p:nvPr/>
        </p:nvSpPr>
        <p:spPr>
          <a:xfrm>
            <a:off x="418872" y="906601"/>
            <a:ext cx="11354256" cy="3416320"/>
          </a:xfrm>
          <a:prstGeom prst="rect">
            <a:avLst/>
          </a:prstGeom>
          <a:noFill/>
        </p:spPr>
        <p:txBody>
          <a:bodyPr wrap="square" rtlCol="0">
            <a:spAutoFit/>
          </a:bodyPr>
          <a:lstStyle/>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r>
              <a:rPr lang="en-US" sz="7200" dirty="0">
                <a:solidFill>
                  <a:srgbClr val="0070C0"/>
                </a:solidFill>
                <a:latin typeface="Consolas" panose="020B0609020204030204" pitchFamily="49" charset="0"/>
              </a:rPr>
              <a:t>BREAK</a:t>
            </a:r>
          </a:p>
          <a:p>
            <a:r>
              <a:rPr lang="en-US" dirty="0">
                <a:latin typeface="Consolas" panose="020B0609020204030204" pitchFamily="49" charset="0"/>
              </a:rPr>
              <a:t>                </a:t>
            </a:r>
          </a:p>
        </p:txBody>
      </p:sp>
      <p:cxnSp>
        <p:nvCxnSpPr>
          <p:cNvPr id="7" name="Straight Connector 6">
            <a:extLst>
              <a:ext uri="{FF2B5EF4-FFF2-40B4-BE49-F238E27FC236}">
                <a16:creationId xmlns:a16="http://schemas.microsoft.com/office/drawing/2014/main" id="{D036CB3A-D326-4E94-82D5-6EA907105FEC}"/>
              </a:ext>
            </a:extLst>
          </p:cNvPr>
          <p:cNvCxnSpPr>
            <a:cxnSpLocks/>
          </p:cNvCxnSpPr>
          <p:nvPr/>
        </p:nvCxnSpPr>
        <p:spPr>
          <a:xfrm>
            <a:off x="418872" y="3904058"/>
            <a:ext cx="1142194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28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1A34-72FB-75C6-C625-425D48048300}"/>
              </a:ext>
            </a:extLst>
          </p:cNvPr>
          <p:cNvSpPr>
            <a:spLocks noGrp="1"/>
          </p:cNvSpPr>
          <p:nvPr>
            <p:ph type="title"/>
          </p:nvPr>
        </p:nvSpPr>
        <p:spPr/>
        <p:txBody>
          <a:bodyPr/>
          <a:lstStyle/>
          <a:p>
            <a:r>
              <a:rPr lang="en-US" dirty="0"/>
              <a:t>Session 2: Build a Digital Twin Model</a:t>
            </a:r>
          </a:p>
        </p:txBody>
      </p:sp>
      <p:sp>
        <p:nvSpPr>
          <p:cNvPr id="3" name="Content Placeholder 2">
            <a:extLst>
              <a:ext uri="{FF2B5EF4-FFF2-40B4-BE49-F238E27FC236}">
                <a16:creationId xmlns:a16="http://schemas.microsoft.com/office/drawing/2014/main" id="{E6647DE1-D418-8F61-C813-01A56AAA3008}"/>
              </a:ext>
            </a:extLst>
          </p:cNvPr>
          <p:cNvSpPr>
            <a:spLocks noGrp="1"/>
          </p:cNvSpPr>
          <p:nvPr>
            <p:ph idx="1"/>
          </p:nvPr>
        </p:nvSpPr>
        <p:spPr/>
        <p:txBody>
          <a:bodyPr>
            <a:normAutofit fontScale="92500" lnSpcReduction="20000"/>
          </a:bodyPr>
          <a:lstStyle/>
          <a:p>
            <a:r>
              <a:rPr lang="en-US" dirty="0"/>
              <a:t>Build/Demo a Simple Model for Real-Time Monitoring:</a:t>
            </a:r>
          </a:p>
          <a:p>
            <a:pPr lvl="1"/>
            <a:r>
              <a:rPr lang="en-US" dirty="0"/>
              <a:t>Get your laptops ready; use C# or Java or business rules (or get the code from us).</a:t>
            </a:r>
          </a:p>
          <a:p>
            <a:pPr lvl="1"/>
            <a:r>
              <a:rPr lang="en-US" dirty="0"/>
              <a:t>Download the digital twin APIs and workbench.</a:t>
            </a:r>
          </a:p>
          <a:p>
            <a:pPr lvl="1"/>
            <a:r>
              <a:rPr lang="en-US" dirty="0"/>
              <a:t>Build the model.</a:t>
            </a:r>
          </a:p>
          <a:p>
            <a:pPr lvl="1"/>
            <a:r>
              <a:rPr lang="en-US" dirty="0"/>
              <a:t>Write a unit test.</a:t>
            </a:r>
          </a:p>
          <a:p>
            <a:pPr lvl="1"/>
            <a:r>
              <a:rPr lang="en-US" dirty="0"/>
              <a:t>Test with the workbench.</a:t>
            </a:r>
          </a:p>
          <a:p>
            <a:r>
              <a:rPr lang="en-US" dirty="0"/>
              <a:t>DEMO: Building a Wind Turbine Model and Connecting to Live Data Sources on Microsoft Azure</a:t>
            </a:r>
          </a:p>
          <a:p>
            <a:r>
              <a:rPr lang="en-US" dirty="0"/>
              <a:t>Resources:</a:t>
            </a:r>
          </a:p>
          <a:p>
            <a:pPr lvl="1"/>
            <a:r>
              <a:rPr lang="en-US" dirty="0"/>
              <a:t>ScaleOut Digital Twins Docs: </a:t>
            </a:r>
            <a:r>
              <a:rPr lang="en-US" dirty="0">
                <a:hlinkClick r:id="rId2"/>
              </a:rPr>
              <a:t>https://www.scaleoutdigitaltwins.com/developers#docs</a:t>
            </a:r>
            <a:r>
              <a:rPr lang="en-US" dirty="0"/>
              <a:t> </a:t>
            </a:r>
          </a:p>
          <a:p>
            <a:pPr lvl="1"/>
            <a:r>
              <a:rPr lang="en-US" dirty="0"/>
              <a:t>C#:</a:t>
            </a:r>
          </a:p>
          <a:p>
            <a:pPr lvl="2"/>
            <a:r>
              <a:rPr lang="en-US" sz="2200" dirty="0"/>
              <a:t>API libraries: </a:t>
            </a:r>
            <a:r>
              <a:rPr lang="en-US" sz="2200" dirty="0">
                <a:hlinkClick r:id="rId3"/>
              </a:rPr>
              <a:t>https://github.com/scaleoutsoftware/DigitalTwinCore-dotnet</a:t>
            </a:r>
            <a:r>
              <a:rPr lang="en-US" sz="2200" dirty="0"/>
              <a:t> </a:t>
            </a:r>
          </a:p>
          <a:p>
            <a:pPr lvl="2"/>
            <a:r>
              <a:rPr lang="en-US" sz="2200" dirty="0"/>
              <a:t>Workbench NuGet package: </a:t>
            </a:r>
            <a:r>
              <a:rPr lang="en-US" sz="2200" dirty="0">
                <a:hlinkClick r:id="rId4"/>
              </a:rPr>
              <a:t>https://www.nuget.org/packages/Scaleout.DigitalTwin.Workbench</a:t>
            </a:r>
            <a:r>
              <a:rPr lang="en-US" sz="2200" dirty="0"/>
              <a:t> </a:t>
            </a:r>
          </a:p>
          <a:p>
            <a:pPr lvl="1"/>
            <a:r>
              <a:rPr lang="en-US" dirty="0"/>
              <a:t>Java:</a:t>
            </a:r>
          </a:p>
          <a:p>
            <a:pPr lvl="2"/>
            <a:r>
              <a:rPr lang="en-US" sz="2200" dirty="0"/>
              <a:t>API libraries and Workbench: </a:t>
            </a:r>
            <a:r>
              <a:rPr lang="en-US" sz="2200" dirty="0">
                <a:hlinkClick r:id="rId5"/>
              </a:rPr>
              <a:t>https://github.com/scaleoutsoftware/JavaDigitalTwinCore</a:t>
            </a:r>
            <a:r>
              <a:rPr lang="en-US" sz="2200" dirty="0"/>
              <a:t> </a:t>
            </a:r>
          </a:p>
          <a:p>
            <a:pPr lvl="2"/>
            <a:r>
              <a:rPr lang="en-US" sz="2200" dirty="0"/>
              <a:t>Workbench Maven package: </a:t>
            </a:r>
            <a:r>
              <a:rPr lang="en-US" sz="2000" b="0" i="0" u="sng" dirty="0">
                <a:effectLst/>
                <a:latin typeface="Slack-Lato"/>
                <a:hlinkClick r:id="rId6"/>
              </a:rPr>
              <a:t>https://repo.scaleoutsoftware.com</a:t>
            </a:r>
            <a:endParaRPr lang="en-US" sz="2000" b="0" i="0" u="sng" dirty="0">
              <a:effectLst/>
              <a:latin typeface="Slack-Lato"/>
            </a:endParaRPr>
          </a:p>
          <a:p>
            <a:pPr lvl="2"/>
            <a:r>
              <a:rPr lang="en-US" dirty="0"/>
              <a:t>Model Development Tool (Business Rules): </a:t>
            </a:r>
            <a:r>
              <a:rPr lang="en-US" dirty="0">
                <a:hlinkClick r:id="rId7"/>
              </a:rPr>
              <a:t>https://www.scaleoutsoftware.com/pkg/ScaleOut.ModelDevTool.msi</a:t>
            </a:r>
            <a:r>
              <a:rPr lang="en-US" dirty="0"/>
              <a:t> </a:t>
            </a:r>
          </a:p>
          <a:p>
            <a:pPr lvl="1"/>
            <a:r>
              <a:rPr lang="en-US" dirty="0"/>
              <a:t>Samples: </a:t>
            </a:r>
            <a:r>
              <a:rPr lang="en-US" dirty="0">
                <a:solidFill>
                  <a:srgbClr val="0070C0"/>
                </a:solidFill>
                <a:latin typeface="Slack-Lato"/>
                <a:hlinkClick r:id="rId8"/>
              </a:rPr>
              <a:t>https://github.com/scaleoutsoftware/DigitalTwinSamples</a:t>
            </a:r>
            <a:r>
              <a:rPr lang="en-US" dirty="0">
                <a:solidFill>
                  <a:srgbClr val="0070C0"/>
                </a:solidFill>
                <a:latin typeface="Slack-Lato"/>
              </a:rPr>
              <a:t> </a:t>
            </a:r>
            <a:endParaRPr lang="en-US" sz="2400" dirty="0">
              <a:solidFill>
                <a:srgbClr val="0070C0"/>
              </a:solidFill>
            </a:endParaRPr>
          </a:p>
          <a:p>
            <a:pPr lvl="1"/>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62E5608F-48F4-BB3B-F5DD-F4B583525A7E}"/>
              </a:ext>
            </a:extLst>
          </p:cNvPr>
          <p:cNvSpPr>
            <a:spLocks noGrp="1"/>
          </p:cNvSpPr>
          <p:nvPr>
            <p:ph type="sldNum" sz="quarter" idx="12"/>
          </p:nvPr>
        </p:nvSpPr>
        <p:spPr/>
        <p:txBody>
          <a:bodyPr/>
          <a:lstStyle/>
          <a:p>
            <a:fld id="{BD188CD3-179C-4C76-AE3D-EBE7AE601F5E}" type="slidenum">
              <a:rPr lang="en-US" smtClean="0"/>
              <a:t>64</a:t>
            </a:fld>
            <a:endParaRPr lang="en-US" dirty="0"/>
          </a:p>
        </p:txBody>
      </p:sp>
      <p:sp>
        <p:nvSpPr>
          <p:cNvPr id="6" name="Footer Placeholder 3">
            <a:extLst>
              <a:ext uri="{FF2B5EF4-FFF2-40B4-BE49-F238E27FC236}">
                <a16:creationId xmlns:a16="http://schemas.microsoft.com/office/drawing/2014/main" id="{9FDC8ABE-2744-F1A7-F5F4-2A697599DA6D}"/>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4034437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B8C452-26DC-4F87-9698-610F43041279}"/>
              </a:ext>
            </a:extLst>
          </p:cNvPr>
          <p:cNvSpPr>
            <a:spLocks noGrp="1"/>
          </p:cNvSpPr>
          <p:nvPr>
            <p:ph type="sldNum" sz="quarter" idx="12"/>
          </p:nvPr>
        </p:nvSpPr>
        <p:spPr/>
        <p:txBody>
          <a:bodyPr/>
          <a:lstStyle/>
          <a:p>
            <a:fld id="{BD188CD3-179C-4C76-AE3D-EBE7AE601F5E}" type="slidenum">
              <a:rPr lang="en-US" smtClean="0"/>
              <a:t>65</a:t>
            </a:fld>
            <a:endParaRPr lang="en-US"/>
          </a:p>
        </p:txBody>
      </p:sp>
      <p:sp>
        <p:nvSpPr>
          <p:cNvPr id="7" name="TextBox 6">
            <a:extLst>
              <a:ext uri="{FF2B5EF4-FFF2-40B4-BE49-F238E27FC236}">
                <a16:creationId xmlns:a16="http://schemas.microsoft.com/office/drawing/2014/main" id="{0CA03E25-94F0-4C0F-B024-D26E41B9812E}"/>
              </a:ext>
            </a:extLst>
          </p:cNvPr>
          <p:cNvSpPr txBox="1"/>
          <p:nvPr/>
        </p:nvSpPr>
        <p:spPr>
          <a:xfrm>
            <a:off x="371062" y="136525"/>
            <a:ext cx="8759686" cy="646331"/>
          </a:xfrm>
          <a:prstGeom prst="rect">
            <a:avLst/>
          </a:prstGeom>
          <a:noFill/>
        </p:spPr>
        <p:txBody>
          <a:bodyPr wrap="square">
            <a:spAutoFit/>
          </a:bodyPr>
          <a:lstStyle/>
          <a:p>
            <a:r>
              <a:rPr lang="en-US" sz="3600" dirty="0">
                <a:solidFill>
                  <a:srgbClr val="026DAD"/>
                </a:solidFill>
                <a:latin typeface="+mj-lt"/>
                <a:ea typeface="+mj-ea"/>
                <a:cs typeface="+mj-cs"/>
              </a:rPr>
              <a:t>Sample: Smart Gas Sensor Digital Twin</a:t>
            </a:r>
          </a:p>
        </p:txBody>
      </p:sp>
      <p:pic>
        <p:nvPicPr>
          <p:cNvPr id="1026" name="Picture 2" descr="Energy Co-op bringing renewable natural gas service to Philly - WHYY">
            <a:extLst>
              <a:ext uri="{FF2B5EF4-FFF2-40B4-BE49-F238E27FC236}">
                <a16:creationId xmlns:a16="http://schemas.microsoft.com/office/drawing/2014/main" id="{6F01FC11-B968-4C52-AAE6-8F6BD3C8AB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1594" y="1044327"/>
            <a:ext cx="3478307" cy="2321737"/>
          </a:xfrm>
          <a:prstGeom prst="rect">
            <a:avLst/>
          </a:prstGeom>
          <a:noFill/>
          <a:effectLst>
            <a:glow rad="241300">
              <a:schemeClr val="bg1">
                <a:alpha val="71000"/>
              </a:schemeClr>
            </a:glow>
            <a:outerShdw blurRad="50800" dist="50800" dir="5400000" algn="ctr" rotWithShape="0">
              <a:srgbClr val="000000">
                <a:alpha val="0"/>
              </a:srgbClr>
            </a:outerShdw>
            <a:softEdge rad="1524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E1CD7FD-BE2D-41A8-BE98-757DFAF58492}"/>
              </a:ext>
            </a:extLst>
          </p:cNvPr>
          <p:cNvSpPr txBox="1"/>
          <p:nvPr/>
        </p:nvSpPr>
        <p:spPr>
          <a:xfrm>
            <a:off x="412023" y="3538650"/>
            <a:ext cx="11367954" cy="2862322"/>
          </a:xfrm>
          <a:prstGeom prst="rect">
            <a:avLst/>
          </a:prstGeom>
          <a:noFill/>
        </p:spPr>
        <p:txBody>
          <a:bodyPr wrap="square">
            <a:spAutoFit/>
          </a:bodyPr>
          <a:lstStyle/>
          <a:p>
            <a:r>
              <a:rPr lang="en-US" sz="2000" dirty="0"/>
              <a:t>Programming Exercise:</a:t>
            </a:r>
          </a:p>
          <a:p>
            <a:pPr marL="914400" lvl="1" indent="-457200">
              <a:buAutoNum type="arabicPeriod"/>
            </a:pPr>
            <a:r>
              <a:rPr lang="en-US" sz="2000" dirty="0"/>
              <a:t>Create a digital twin model to process telemetry from a gas sensor for tracking gas concentration and alerting when maximum exposure has been reached. </a:t>
            </a:r>
          </a:p>
          <a:p>
            <a:pPr marL="914400" lvl="1" indent="-457200">
              <a:buAutoNum type="arabicPeriod"/>
            </a:pPr>
            <a:r>
              <a:rPr lang="en-US" sz="2000" dirty="0"/>
              <a:t>Create messages which report the id, current ppm, and timestamp for a gas sensor.</a:t>
            </a:r>
          </a:p>
          <a:p>
            <a:pPr marL="914400" lvl="1" indent="-457200">
              <a:buAutoNum type="arabicPeriod"/>
            </a:pPr>
            <a:r>
              <a:rPr lang="en-US" sz="2000" dirty="0"/>
              <a:t>Set an alert flag when either the gas level exceeds 50 ppm for more than </a:t>
            </a:r>
            <a:r>
              <a:rPr lang="en-US" sz="2000"/>
              <a:t>30 seconds </a:t>
            </a:r>
            <a:r>
              <a:rPr lang="en-US" sz="2000" dirty="0"/>
              <a:t>or the level spikes to 200 ppm. </a:t>
            </a:r>
          </a:p>
          <a:p>
            <a:pPr marL="914400" lvl="1" indent="-457200">
              <a:buAutoNum type="arabicPeriod"/>
            </a:pPr>
            <a:r>
              <a:rPr lang="ru-RU" sz="2000" dirty="0"/>
              <a:t>(</a:t>
            </a:r>
            <a:r>
              <a:rPr lang="en-US" sz="2000" dirty="0"/>
              <a:t>Bonus task</a:t>
            </a:r>
            <a:r>
              <a:rPr lang="ru-RU" sz="2000" dirty="0"/>
              <a:t>)</a:t>
            </a:r>
            <a:r>
              <a:rPr lang="en-US" sz="2000" dirty="0"/>
              <a:t>: in addition to setting the flag add the code for sending a pipe shutdown control message back to the meter device using the </a:t>
            </a:r>
            <a:r>
              <a:rPr lang="en-US" sz="2000" dirty="0" err="1"/>
              <a:t>SendToDataSource</a:t>
            </a:r>
            <a:r>
              <a:rPr lang="en-US" sz="2000" dirty="0"/>
              <a:t> method.</a:t>
            </a:r>
          </a:p>
          <a:p>
            <a:pPr lvl="1"/>
            <a:endParaRPr lang="en-US" sz="2000" dirty="0"/>
          </a:p>
        </p:txBody>
      </p:sp>
      <p:sp>
        <p:nvSpPr>
          <p:cNvPr id="2" name="Rectangle 1">
            <a:extLst>
              <a:ext uri="{FF2B5EF4-FFF2-40B4-BE49-F238E27FC236}">
                <a16:creationId xmlns:a16="http://schemas.microsoft.com/office/drawing/2014/main" id="{39985A90-50C3-4BA1-8981-2FF15E7C47C8}"/>
              </a:ext>
            </a:extLst>
          </p:cNvPr>
          <p:cNvSpPr/>
          <p:nvPr/>
        </p:nvSpPr>
        <p:spPr>
          <a:xfrm>
            <a:off x="941294" y="1248850"/>
            <a:ext cx="5688106" cy="1897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Natural gas typically consists of methane (or ethane), propane and other elements. This gas is an extremely fast-acting, toxic substance. The maximum allowable short-term exposure level is 50 ppm for 15 minutes</a:t>
            </a:r>
            <a:endParaRPr lang="en-US" sz="2000" dirty="0"/>
          </a:p>
        </p:txBody>
      </p:sp>
      <p:sp>
        <p:nvSpPr>
          <p:cNvPr id="3" name="Footer Placeholder 3">
            <a:extLst>
              <a:ext uri="{FF2B5EF4-FFF2-40B4-BE49-F238E27FC236}">
                <a16:creationId xmlns:a16="http://schemas.microsoft.com/office/drawing/2014/main" id="{3C0FE562-0445-80B6-8EB4-51E53D385081}"/>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1533332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1A34-72FB-75C6-C625-425D48048300}"/>
              </a:ext>
            </a:extLst>
          </p:cNvPr>
          <p:cNvSpPr>
            <a:spLocks noGrp="1"/>
          </p:cNvSpPr>
          <p:nvPr>
            <p:ph type="title"/>
          </p:nvPr>
        </p:nvSpPr>
        <p:spPr/>
        <p:txBody>
          <a:bodyPr/>
          <a:lstStyle/>
          <a:p>
            <a:r>
              <a:rPr lang="en-US" dirty="0"/>
              <a:t>Defining the Digital Twin Model</a:t>
            </a:r>
          </a:p>
        </p:txBody>
      </p:sp>
      <p:sp>
        <p:nvSpPr>
          <p:cNvPr id="3" name="Content Placeholder 2">
            <a:extLst>
              <a:ext uri="{FF2B5EF4-FFF2-40B4-BE49-F238E27FC236}">
                <a16:creationId xmlns:a16="http://schemas.microsoft.com/office/drawing/2014/main" id="{E6647DE1-D418-8F61-C813-01A56AAA3008}"/>
              </a:ext>
            </a:extLst>
          </p:cNvPr>
          <p:cNvSpPr>
            <a:spLocks noGrp="1"/>
          </p:cNvSpPr>
          <p:nvPr>
            <p:ph idx="1"/>
          </p:nvPr>
        </p:nvSpPr>
        <p:spPr/>
        <p:txBody>
          <a:bodyPr>
            <a:normAutofit fontScale="92500" lnSpcReduction="10000"/>
          </a:bodyPr>
          <a:lstStyle/>
          <a:p>
            <a:pPr marL="0" indent="0">
              <a:buNone/>
            </a:pPr>
            <a:r>
              <a:rPr lang="en-US" sz="2600" b="1" dirty="0"/>
              <a:t>Create a digital twin model.</a:t>
            </a:r>
          </a:p>
          <a:p>
            <a:pPr marL="0" indent="0">
              <a:buNone/>
            </a:pPr>
            <a:r>
              <a:rPr lang="en-US" sz="1800" dirty="0"/>
              <a:t>A digital twin model defines the </a:t>
            </a:r>
            <a:r>
              <a:rPr lang="en-US" sz="1800" b="1" dirty="0"/>
              <a:t>state properties </a:t>
            </a:r>
            <a:r>
              <a:rPr lang="en-US" sz="1800" dirty="0"/>
              <a:t>for each instance and </a:t>
            </a:r>
            <a:r>
              <a:rPr lang="en-US" sz="1800" b="1" dirty="0"/>
              <a:t>the message/simulation code </a:t>
            </a:r>
            <a:r>
              <a:rPr lang="en-US" sz="1800" dirty="0"/>
              <a:t>for all instances.</a:t>
            </a:r>
          </a:p>
          <a:p>
            <a:r>
              <a:rPr lang="en-US" sz="1800" dirty="0"/>
              <a:t>Step 1: Define the state properties for each instance:</a:t>
            </a:r>
          </a:p>
          <a:p>
            <a:pPr lvl="1"/>
            <a:r>
              <a:rPr lang="en-US" sz="1800" dirty="0"/>
              <a:t>Instance ID</a:t>
            </a:r>
          </a:p>
          <a:p>
            <a:pPr lvl="1"/>
            <a:r>
              <a:rPr lang="en-US" sz="1800" dirty="0"/>
              <a:t>Location</a:t>
            </a:r>
          </a:p>
          <a:p>
            <a:pPr lvl="1"/>
            <a:r>
              <a:rPr lang="en-US" sz="1800" dirty="0"/>
              <a:t>Current ppm</a:t>
            </a:r>
          </a:p>
          <a:p>
            <a:pPr lvl="1"/>
            <a:r>
              <a:rPr lang="en-US" sz="1800" dirty="0"/>
              <a:t>Time of earliest reading &gt; 50 ppm while readings &gt; 50 ppm</a:t>
            </a:r>
          </a:p>
          <a:p>
            <a:pPr lvl="1"/>
            <a:r>
              <a:rPr lang="en-US" sz="1800" dirty="0"/>
              <a:t>Alert condition (normal or alerted)</a:t>
            </a:r>
          </a:p>
          <a:p>
            <a:r>
              <a:rPr lang="en-US" sz="1800" dirty="0"/>
              <a:t>Step 2: Define message properties:</a:t>
            </a:r>
          </a:p>
          <a:p>
            <a:pPr lvl="1"/>
            <a:r>
              <a:rPr lang="en-US" sz="1800" dirty="0"/>
              <a:t>Model name</a:t>
            </a:r>
          </a:p>
          <a:p>
            <a:pPr lvl="1"/>
            <a:r>
              <a:rPr lang="en-US" sz="1800" dirty="0"/>
              <a:t>Instance ID</a:t>
            </a:r>
          </a:p>
          <a:p>
            <a:pPr lvl="1"/>
            <a:r>
              <a:rPr lang="en-US" sz="1800" dirty="0"/>
              <a:t>Ppm</a:t>
            </a:r>
          </a:p>
          <a:p>
            <a:pPr lvl="1"/>
            <a:r>
              <a:rPr lang="en-US" sz="1800" dirty="0"/>
              <a:t>Time</a:t>
            </a:r>
          </a:p>
          <a:p>
            <a:r>
              <a:rPr lang="en-US" sz="1800" dirty="0"/>
              <a:t>Step 3: Define message processing code:</a:t>
            </a:r>
          </a:p>
          <a:p>
            <a:pPr lvl="1"/>
            <a:r>
              <a:rPr lang="en-US" sz="1800" dirty="0"/>
              <a:t>Capture latest ppm reading and time.</a:t>
            </a:r>
          </a:p>
          <a:p>
            <a:pPr lvl="1"/>
            <a:r>
              <a:rPr lang="en-US" sz="1800" dirty="0"/>
              <a:t>Capture time of earliest ppm &gt; 50 while readings are &gt; 50.</a:t>
            </a:r>
          </a:p>
          <a:p>
            <a:pPr lvl="1"/>
            <a:r>
              <a:rPr lang="en-US" sz="1800" dirty="0"/>
              <a:t>Determine whether the latest ppm reading triggers an alert.</a:t>
            </a:r>
          </a:p>
          <a:p>
            <a:pPr lvl="1"/>
            <a:endParaRPr lang="en-US" sz="1800" dirty="0"/>
          </a:p>
          <a:p>
            <a:pPr lvl="1"/>
            <a:endParaRPr lang="en-US" sz="1800" dirty="0"/>
          </a:p>
          <a:p>
            <a:endParaRPr lang="en-US" dirty="0"/>
          </a:p>
        </p:txBody>
      </p:sp>
      <p:sp>
        <p:nvSpPr>
          <p:cNvPr id="5" name="Slide Number Placeholder 4">
            <a:extLst>
              <a:ext uri="{FF2B5EF4-FFF2-40B4-BE49-F238E27FC236}">
                <a16:creationId xmlns:a16="http://schemas.microsoft.com/office/drawing/2014/main" id="{62E5608F-48F4-BB3B-F5DD-F4B583525A7E}"/>
              </a:ext>
            </a:extLst>
          </p:cNvPr>
          <p:cNvSpPr>
            <a:spLocks noGrp="1"/>
          </p:cNvSpPr>
          <p:nvPr>
            <p:ph type="sldNum" sz="quarter" idx="12"/>
          </p:nvPr>
        </p:nvSpPr>
        <p:spPr/>
        <p:txBody>
          <a:bodyPr/>
          <a:lstStyle/>
          <a:p>
            <a:fld id="{BD188CD3-179C-4C76-AE3D-EBE7AE601F5E}" type="slidenum">
              <a:rPr lang="en-US" smtClean="0"/>
              <a:t>66</a:t>
            </a:fld>
            <a:endParaRPr lang="en-US" dirty="0"/>
          </a:p>
        </p:txBody>
      </p:sp>
      <p:sp>
        <p:nvSpPr>
          <p:cNvPr id="6" name="Footer Placeholder 3">
            <a:extLst>
              <a:ext uri="{FF2B5EF4-FFF2-40B4-BE49-F238E27FC236}">
                <a16:creationId xmlns:a16="http://schemas.microsoft.com/office/drawing/2014/main" id="{A3524219-CD98-245C-0B77-5447502FE586}"/>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2873020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40C1F-B1F0-5C91-E084-D263D55DDA79}"/>
              </a:ext>
            </a:extLst>
          </p:cNvPr>
          <p:cNvSpPr>
            <a:spLocks noGrp="1"/>
          </p:cNvSpPr>
          <p:nvPr>
            <p:ph type="title"/>
          </p:nvPr>
        </p:nvSpPr>
        <p:spPr/>
        <p:txBody>
          <a:bodyPr/>
          <a:lstStyle/>
          <a:p>
            <a:r>
              <a:rPr lang="en-US" dirty="0"/>
              <a:t>Digital Twin APIs (C#)</a:t>
            </a:r>
          </a:p>
        </p:txBody>
      </p:sp>
      <p:sp>
        <p:nvSpPr>
          <p:cNvPr id="3" name="Content Placeholder 2">
            <a:extLst>
              <a:ext uri="{FF2B5EF4-FFF2-40B4-BE49-F238E27FC236}">
                <a16:creationId xmlns:a16="http://schemas.microsoft.com/office/drawing/2014/main" id="{991D641E-F960-5B43-89FD-3352833319EB}"/>
              </a:ext>
            </a:extLst>
          </p:cNvPr>
          <p:cNvSpPr>
            <a:spLocks noGrp="1"/>
          </p:cNvSpPr>
          <p:nvPr>
            <p:ph idx="1"/>
          </p:nvPr>
        </p:nvSpPr>
        <p:spPr>
          <a:xfrm>
            <a:off x="357809" y="847469"/>
            <a:ext cx="11476382" cy="5457825"/>
          </a:xfrm>
        </p:spPr>
        <p:txBody>
          <a:bodyPr>
            <a:normAutofit fontScale="77500" lnSpcReduction="20000"/>
          </a:bodyPr>
          <a:lstStyle/>
          <a:p>
            <a:r>
              <a:rPr lang="en-US" b="1" dirty="0"/>
              <a:t>Instance properties</a:t>
            </a:r>
            <a:r>
              <a:rPr lang="en-US" dirty="0"/>
              <a:t> are defined as a subclass of the digital twin base class:</a:t>
            </a:r>
            <a:br>
              <a:rPr lang="en-US" dirty="0"/>
            </a:br>
            <a:endParaRPr lang="en-US" dirty="0"/>
          </a:p>
          <a:p>
            <a:pPr marL="457200" lvl="1" indent="0">
              <a:buNone/>
            </a:pPr>
            <a:r>
              <a:rPr lang="en-US" sz="1600" dirty="0">
                <a:latin typeface="Consolas" panose="020B0609020204030204" pitchFamily="49" charset="0"/>
              </a:rPr>
              <a:t>public class </a:t>
            </a:r>
            <a:r>
              <a:rPr lang="en-US" sz="1600" dirty="0" err="1">
                <a:latin typeface="Consolas" panose="020B0609020204030204" pitchFamily="49" charset="0"/>
              </a:rPr>
              <a:t>GasSensorTwin</a:t>
            </a:r>
            <a:r>
              <a:rPr lang="en-US" sz="1600" dirty="0">
                <a:latin typeface="Consolas" panose="020B0609020204030204" pitchFamily="49" charset="0"/>
              </a:rPr>
              <a:t> : </a:t>
            </a:r>
            <a:r>
              <a:rPr lang="en-US" sz="1600" dirty="0" err="1">
                <a:latin typeface="Consolas" panose="020B0609020204030204" pitchFamily="49" charset="0"/>
              </a:rPr>
              <a:t>DigitalTwinBase</a:t>
            </a:r>
            <a:endParaRPr lang="en-US" sz="1600" dirty="0">
              <a:latin typeface="Consolas" panose="020B0609020204030204" pitchFamily="49" charset="0"/>
            </a:endParaRPr>
          </a:p>
          <a:p>
            <a:pPr marL="457200" lvl="1" indent="0">
              <a:buNone/>
            </a:pPr>
            <a:r>
              <a:rPr lang="en-US" sz="1600" dirty="0">
                <a:latin typeface="Consolas" panose="020B0609020204030204" pitchFamily="49" charset="0"/>
              </a:rPr>
              <a:t>{</a:t>
            </a:r>
          </a:p>
          <a:p>
            <a:pPr marL="457200" lvl="1" indent="0">
              <a:buNone/>
            </a:pPr>
            <a:r>
              <a:rPr lang="en-US" sz="1600" dirty="0">
                <a:latin typeface="Consolas" panose="020B0609020204030204" pitchFamily="49" charset="0"/>
              </a:rPr>
              <a:t>    public bool Alerted { get; set; }</a:t>
            </a:r>
          </a:p>
          <a:p>
            <a:pPr marL="457200" lvl="1" indent="0">
              <a:buNone/>
            </a:pPr>
            <a:r>
              <a:rPr lang="en-US" sz="1600" dirty="0">
                <a:latin typeface="Consolas" panose="020B0609020204030204" pitchFamily="49" charset="0"/>
              </a:rPr>
              <a:t>}</a:t>
            </a:r>
            <a:br>
              <a:rPr lang="en-US" sz="1600" dirty="0">
                <a:latin typeface="Consolas" panose="020B0609020204030204" pitchFamily="49" charset="0"/>
              </a:rPr>
            </a:br>
            <a:endParaRPr lang="en-US" sz="1600" dirty="0">
              <a:latin typeface="Consolas" panose="020B0609020204030204" pitchFamily="49" charset="0"/>
            </a:endParaRPr>
          </a:p>
          <a:p>
            <a:r>
              <a:rPr lang="en-US" dirty="0"/>
              <a:t>User-defined </a:t>
            </a:r>
            <a:r>
              <a:rPr lang="en-US" b="1" dirty="0"/>
              <a:t>message type </a:t>
            </a:r>
            <a:r>
              <a:rPr lang="en-US" dirty="0"/>
              <a:t>defines message properties:</a:t>
            </a:r>
            <a:br>
              <a:rPr lang="en-US" dirty="0"/>
            </a:br>
            <a:endParaRPr lang="en-US" dirty="0"/>
          </a:p>
          <a:p>
            <a:pPr marL="457200" lvl="1" indent="0">
              <a:buNone/>
            </a:pPr>
            <a:r>
              <a:rPr lang="en-US" sz="1600" dirty="0">
                <a:latin typeface="Consolas" panose="020B0609020204030204" pitchFamily="49" charset="0"/>
              </a:rPr>
              <a:t>public class </a:t>
            </a:r>
            <a:r>
              <a:rPr lang="en-US" sz="1600" dirty="0" err="1">
                <a:latin typeface="Consolas" panose="020B0609020204030204" pitchFamily="49" charset="0"/>
              </a:rPr>
              <a:t>GasMessage</a:t>
            </a:r>
            <a:r>
              <a:rPr lang="en-US" sz="1600" dirty="0">
                <a:latin typeface="Consolas" panose="020B0609020204030204" pitchFamily="49" charset="0"/>
              </a:rPr>
              <a:t> {</a:t>
            </a:r>
          </a:p>
          <a:p>
            <a:pPr marL="457200" lvl="1" indent="0">
              <a:buNone/>
            </a:pPr>
            <a:r>
              <a:rPr lang="en-US" sz="1600" dirty="0">
                <a:latin typeface="Consolas" panose="020B0609020204030204" pitchFamily="49" charset="0"/>
              </a:rPr>
              <a:t>    public int Ppm { get; set; }</a:t>
            </a:r>
          </a:p>
          <a:p>
            <a:pPr marL="457200" lvl="1" indent="0">
              <a:buNone/>
            </a:pPr>
            <a:r>
              <a:rPr lang="en-US" sz="1600" dirty="0">
                <a:latin typeface="Consolas" panose="020B0609020204030204" pitchFamily="49" charset="0"/>
              </a:rPr>
              <a:t>    public </a:t>
            </a:r>
            <a:r>
              <a:rPr lang="en-US" sz="1600" dirty="0" err="1">
                <a:latin typeface="Consolas" panose="020B0609020204030204" pitchFamily="49" charset="0"/>
              </a:rPr>
              <a:t>DateTime</a:t>
            </a:r>
            <a:r>
              <a:rPr lang="en-US" sz="1600" dirty="0">
                <a:latin typeface="Consolas" panose="020B0609020204030204" pitchFamily="49" charset="0"/>
              </a:rPr>
              <a:t> Timestamp { get; set; }</a:t>
            </a:r>
          </a:p>
          <a:p>
            <a:pPr marL="457200" lvl="1" indent="0">
              <a:buNone/>
            </a:pPr>
            <a:r>
              <a:rPr lang="en-US" sz="1600" dirty="0">
                <a:latin typeface="Consolas" panose="020B0609020204030204" pitchFamily="49" charset="0"/>
              </a:rPr>
              <a:t>}</a:t>
            </a:r>
          </a:p>
          <a:p>
            <a:pPr marL="0" indent="0">
              <a:buNone/>
            </a:pPr>
            <a:endParaRPr lang="en-US" sz="1500" dirty="0"/>
          </a:p>
          <a:p>
            <a:r>
              <a:rPr lang="en-US" b="1" dirty="0"/>
              <a:t>Model’s code </a:t>
            </a:r>
            <a:r>
              <a:rPr lang="en-US" dirty="0"/>
              <a:t>are defined as a subclass of the </a:t>
            </a:r>
            <a:r>
              <a:rPr lang="en-US" dirty="0" err="1"/>
              <a:t>MessageProcessor</a:t>
            </a:r>
            <a:r>
              <a:rPr lang="en-US" dirty="0"/>
              <a:t> class that overrides the </a:t>
            </a:r>
            <a:r>
              <a:rPr lang="en-US" dirty="0" err="1"/>
              <a:t>ProcessMessages</a:t>
            </a:r>
            <a:r>
              <a:rPr lang="en-US" dirty="0"/>
              <a:t> method:</a:t>
            </a:r>
            <a:br>
              <a:rPr lang="en-US" dirty="0"/>
            </a:br>
            <a:endParaRPr lang="en-US" dirty="0"/>
          </a:p>
          <a:p>
            <a:pPr marL="457200" lvl="1" indent="0">
              <a:buNone/>
            </a:pPr>
            <a:r>
              <a:rPr lang="en-US" sz="1600" dirty="0">
                <a:latin typeface="Consolas" panose="020B0609020204030204" pitchFamily="49" charset="0"/>
              </a:rPr>
              <a:t>public class </a:t>
            </a:r>
            <a:r>
              <a:rPr lang="en-US" sz="1600" dirty="0" err="1">
                <a:latin typeface="Consolas" panose="020B0609020204030204" pitchFamily="49" charset="0"/>
              </a:rPr>
              <a:t>GasSensorTwinMsgProcessor</a:t>
            </a:r>
            <a:r>
              <a:rPr lang="en-US" sz="1600" dirty="0">
                <a:latin typeface="Consolas" panose="020B0609020204030204" pitchFamily="49" charset="0"/>
              </a:rPr>
              <a:t> : </a:t>
            </a:r>
            <a:r>
              <a:rPr lang="en-US" sz="1600" dirty="0" err="1">
                <a:latin typeface="Consolas" panose="020B0609020204030204" pitchFamily="49" charset="0"/>
              </a:rPr>
              <a:t>MessageProcessor</a:t>
            </a:r>
            <a:r>
              <a:rPr lang="en-US" sz="1600" dirty="0">
                <a:latin typeface="Consolas" panose="020B0609020204030204" pitchFamily="49" charset="0"/>
              </a:rPr>
              <a:t>&lt;</a:t>
            </a:r>
            <a:r>
              <a:rPr lang="en-US" sz="1600" dirty="0" err="1">
                <a:latin typeface="Consolas" panose="020B0609020204030204" pitchFamily="49" charset="0"/>
              </a:rPr>
              <a:t>GasSensorTwin</a:t>
            </a:r>
            <a:r>
              <a:rPr lang="en-US" sz="1600" dirty="0">
                <a:latin typeface="Consolas" panose="020B0609020204030204" pitchFamily="49" charset="0"/>
              </a:rPr>
              <a:t>, </a:t>
            </a:r>
            <a:r>
              <a:rPr lang="en-US" sz="1600" dirty="0" err="1">
                <a:latin typeface="Consolas" panose="020B0609020204030204" pitchFamily="49" charset="0"/>
              </a:rPr>
              <a:t>GasMessage</a:t>
            </a:r>
            <a:r>
              <a:rPr lang="en-US" sz="1600" dirty="0">
                <a:latin typeface="Consolas" panose="020B0609020204030204" pitchFamily="49" charset="0"/>
              </a:rPr>
              <a:t>&gt;</a:t>
            </a:r>
          </a:p>
          <a:p>
            <a:pPr marL="457200" lvl="1" indent="0">
              <a:buNone/>
            </a:pPr>
            <a:r>
              <a:rPr lang="en-US" sz="1600" dirty="0">
                <a:latin typeface="Consolas" panose="020B0609020204030204" pitchFamily="49" charset="0"/>
              </a:rPr>
              <a:t>{</a:t>
            </a:r>
          </a:p>
          <a:p>
            <a:pPr marL="457200" lvl="1" indent="0">
              <a:buNone/>
            </a:pPr>
            <a:r>
              <a:rPr lang="en-US" sz="1600" dirty="0">
                <a:latin typeface="Consolas" panose="020B0609020204030204" pitchFamily="49" charset="0"/>
              </a:rPr>
              <a:t>    public override </a:t>
            </a:r>
            <a:r>
              <a:rPr lang="en-US" sz="1600" dirty="0" err="1">
                <a:latin typeface="Consolas" panose="020B0609020204030204" pitchFamily="49" charset="0"/>
              </a:rPr>
              <a:t>ProcessingResult</a:t>
            </a:r>
            <a:r>
              <a:rPr lang="en-US" sz="1600" dirty="0">
                <a:latin typeface="Consolas" panose="020B0609020204030204" pitchFamily="49" charset="0"/>
              </a:rPr>
              <a:t> </a:t>
            </a:r>
            <a:r>
              <a:rPr lang="en-US" sz="1600" dirty="0" err="1">
                <a:latin typeface="Consolas" panose="020B0609020204030204" pitchFamily="49" charset="0"/>
              </a:rPr>
              <a:t>ProcessMessages</a:t>
            </a:r>
            <a:r>
              <a:rPr lang="en-US" sz="1600" dirty="0">
                <a:latin typeface="Consolas" panose="020B0609020204030204" pitchFamily="49" charset="0"/>
              </a:rPr>
              <a:t>(</a:t>
            </a:r>
            <a:r>
              <a:rPr lang="en-US" sz="1600" dirty="0" err="1">
                <a:latin typeface="Consolas" panose="020B0609020204030204" pitchFamily="49" charset="0"/>
              </a:rPr>
              <a:t>ProcessingContext</a:t>
            </a:r>
            <a:r>
              <a:rPr lang="en-US" sz="1600" dirty="0">
                <a:latin typeface="Consolas" panose="020B0609020204030204" pitchFamily="49" charset="0"/>
              </a:rPr>
              <a:t> context,</a:t>
            </a:r>
          </a:p>
          <a:p>
            <a:pPr marL="457200" lvl="1" indent="0">
              <a:buNone/>
            </a:pPr>
            <a:r>
              <a:rPr lang="en-US" sz="1600" dirty="0">
                <a:latin typeface="Consolas" panose="020B0609020204030204" pitchFamily="49" charset="0"/>
              </a:rPr>
              <a:t>                                                     </a:t>
            </a:r>
            <a:r>
              <a:rPr lang="en-US" sz="1600" dirty="0" err="1">
                <a:latin typeface="Consolas" panose="020B0609020204030204" pitchFamily="49" charset="0"/>
              </a:rPr>
              <a:t>GasSensorTwin</a:t>
            </a:r>
            <a:r>
              <a:rPr lang="en-US" sz="1600" dirty="0">
                <a:latin typeface="Consolas" panose="020B0609020204030204" pitchFamily="49" charset="0"/>
              </a:rPr>
              <a:t> dt,</a:t>
            </a:r>
          </a:p>
          <a:p>
            <a:pPr marL="457200" lvl="1" indent="0">
              <a:buNone/>
            </a:pPr>
            <a:r>
              <a:rPr lang="en-US" sz="1600" dirty="0">
                <a:latin typeface="Consolas" panose="020B0609020204030204" pitchFamily="49" charset="0"/>
              </a:rPr>
              <a:t>                                                     </a:t>
            </a:r>
            <a:r>
              <a:rPr lang="en-US" sz="1600" dirty="0" err="1">
                <a:latin typeface="Consolas" panose="020B0609020204030204" pitchFamily="49" charset="0"/>
              </a:rPr>
              <a:t>IEnumerable</a:t>
            </a:r>
            <a:r>
              <a:rPr lang="en-US" sz="1600" dirty="0">
                <a:latin typeface="Consolas" panose="020B0609020204030204" pitchFamily="49" charset="0"/>
              </a:rPr>
              <a:t>&lt;</a:t>
            </a:r>
            <a:r>
              <a:rPr lang="en-US" sz="1600" dirty="0" err="1">
                <a:latin typeface="Consolas" panose="020B0609020204030204" pitchFamily="49" charset="0"/>
              </a:rPr>
              <a:t>GasMessage</a:t>
            </a:r>
            <a:r>
              <a:rPr lang="en-US" sz="1600" dirty="0">
                <a:latin typeface="Consolas" panose="020B0609020204030204" pitchFamily="49" charset="0"/>
              </a:rPr>
              <a:t>&gt; </a:t>
            </a:r>
            <a:r>
              <a:rPr lang="en-US" sz="1600" dirty="0" err="1">
                <a:latin typeface="Consolas" panose="020B0609020204030204" pitchFamily="49" charset="0"/>
              </a:rPr>
              <a:t>newMessages</a:t>
            </a:r>
            <a:r>
              <a:rPr lang="en-US" sz="1600" dirty="0">
                <a:latin typeface="Consolas" panose="020B0609020204030204" pitchFamily="49" charset="0"/>
              </a:rPr>
              <a:t>)</a:t>
            </a:r>
          </a:p>
          <a:p>
            <a:pPr marL="457200" lvl="1" indent="0">
              <a:buNone/>
            </a:pPr>
            <a:r>
              <a:rPr lang="en-US" sz="1600" dirty="0">
                <a:latin typeface="Consolas" panose="020B0609020204030204" pitchFamily="49" charset="0"/>
              </a:rPr>
              <a:t>    {</a:t>
            </a:r>
          </a:p>
          <a:p>
            <a:pPr marL="457200" lvl="1" indent="0">
              <a:buNone/>
            </a:pPr>
            <a:r>
              <a:rPr lang="en-US" sz="1600" dirty="0">
                <a:latin typeface="Consolas" panose="020B0609020204030204" pitchFamily="49" charset="0"/>
              </a:rPr>
              <a:t>        ...</a:t>
            </a:r>
          </a:p>
          <a:p>
            <a:pPr marL="457200" lvl="1" indent="0">
              <a:buNone/>
            </a:pPr>
            <a:r>
              <a:rPr lang="en-US" sz="1600" dirty="0">
                <a:latin typeface="Consolas" panose="020B0609020204030204" pitchFamily="49" charset="0"/>
              </a:rPr>
              <a:t>    }</a:t>
            </a:r>
          </a:p>
          <a:p>
            <a:pPr marL="457200" lvl="1" indent="0">
              <a:buNone/>
            </a:pPr>
            <a:r>
              <a:rPr lang="en-US" sz="1600" dirty="0">
                <a:latin typeface="Consolas" panose="020B0609020204030204" pitchFamily="49" charset="0"/>
              </a:rPr>
              <a:t>}</a:t>
            </a:r>
          </a:p>
          <a:p>
            <a:pPr marL="0" indent="0">
              <a:buNone/>
            </a:pPr>
            <a:endParaRPr lang="en-US" dirty="0"/>
          </a:p>
        </p:txBody>
      </p:sp>
      <p:sp>
        <p:nvSpPr>
          <p:cNvPr id="5" name="Slide Number Placeholder 4">
            <a:extLst>
              <a:ext uri="{FF2B5EF4-FFF2-40B4-BE49-F238E27FC236}">
                <a16:creationId xmlns:a16="http://schemas.microsoft.com/office/drawing/2014/main" id="{C2E0727D-7B22-9123-E2BE-D7250D29AAA2}"/>
              </a:ext>
            </a:extLst>
          </p:cNvPr>
          <p:cNvSpPr>
            <a:spLocks noGrp="1"/>
          </p:cNvSpPr>
          <p:nvPr>
            <p:ph type="sldNum" sz="quarter" idx="12"/>
          </p:nvPr>
        </p:nvSpPr>
        <p:spPr/>
        <p:txBody>
          <a:bodyPr/>
          <a:lstStyle/>
          <a:p>
            <a:fld id="{BD188CD3-179C-4C76-AE3D-EBE7AE601F5E}" type="slidenum">
              <a:rPr lang="en-US" smtClean="0"/>
              <a:t>67</a:t>
            </a:fld>
            <a:endParaRPr lang="en-US" dirty="0"/>
          </a:p>
        </p:txBody>
      </p:sp>
      <p:sp>
        <p:nvSpPr>
          <p:cNvPr id="6" name="Footer Placeholder 3">
            <a:extLst>
              <a:ext uri="{FF2B5EF4-FFF2-40B4-BE49-F238E27FC236}">
                <a16:creationId xmlns:a16="http://schemas.microsoft.com/office/drawing/2014/main" id="{2E9B915A-3FB6-E9F9-35A5-093DAC73ED5C}"/>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4145589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E12-B28F-2D4A-596C-E1B19E0F973E}"/>
              </a:ext>
            </a:extLst>
          </p:cNvPr>
          <p:cNvSpPr>
            <a:spLocks noGrp="1"/>
          </p:cNvSpPr>
          <p:nvPr>
            <p:ph type="title"/>
          </p:nvPr>
        </p:nvSpPr>
        <p:spPr/>
        <p:txBody>
          <a:bodyPr/>
          <a:lstStyle/>
          <a:p>
            <a:r>
              <a:rPr lang="en-US" dirty="0"/>
              <a:t>The </a:t>
            </a:r>
            <a:r>
              <a:rPr lang="en-US" dirty="0" err="1"/>
              <a:t>GasSensorTwin</a:t>
            </a:r>
            <a:r>
              <a:rPr lang="en-US" dirty="0"/>
              <a:t> Properties</a:t>
            </a:r>
          </a:p>
        </p:txBody>
      </p:sp>
      <p:sp>
        <p:nvSpPr>
          <p:cNvPr id="3" name="Content Placeholder 2">
            <a:extLst>
              <a:ext uri="{FF2B5EF4-FFF2-40B4-BE49-F238E27FC236}">
                <a16:creationId xmlns:a16="http://schemas.microsoft.com/office/drawing/2014/main" id="{5DAFD164-C26A-4AB5-7BA8-56469174CF83}"/>
              </a:ext>
            </a:extLst>
          </p:cNvPr>
          <p:cNvSpPr>
            <a:spLocks noGrp="1"/>
          </p:cNvSpPr>
          <p:nvPr>
            <p:ph idx="1"/>
          </p:nvPr>
        </p:nvSpPr>
        <p:spPr>
          <a:xfrm>
            <a:off x="364437" y="1050131"/>
            <a:ext cx="11476382" cy="500063"/>
          </a:xfrm>
        </p:spPr>
        <p:txBody>
          <a:bodyPr/>
          <a:lstStyle/>
          <a:p>
            <a:r>
              <a:rPr lang="en-US" dirty="0"/>
              <a:t>Properties that are unique to each digital twin for its specific gas sensor:</a:t>
            </a:r>
          </a:p>
        </p:txBody>
      </p:sp>
      <p:sp>
        <p:nvSpPr>
          <p:cNvPr id="5" name="Slide Number Placeholder 4">
            <a:extLst>
              <a:ext uri="{FF2B5EF4-FFF2-40B4-BE49-F238E27FC236}">
                <a16:creationId xmlns:a16="http://schemas.microsoft.com/office/drawing/2014/main" id="{912CFFC9-A65D-6FFF-0182-9E44AAF472A9}"/>
              </a:ext>
            </a:extLst>
          </p:cNvPr>
          <p:cNvSpPr>
            <a:spLocks noGrp="1"/>
          </p:cNvSpPr>
          <p:nvPr>
            <p:ph type="sldNum" sz="quarter" idx="12"/>
          </p:nvPr>
        </p:nvSpPr>
        <p:spPr/>
        <p:txBody>
          <a:bodyPr/>
          <a:lstStyle/>
          <a:p>
            <a:fld id="{BD188CD3-179C-4C76-AE3D-EBE7AE601F5E}" type="slidenum">
              <a:rPr lang="en-US" smtClean="0"/>
              <a:t>68</a:t>
            </a:fld>
            <a:endParaRPr lang="en-US" dirty="0"/>
          </a:p>
        </p:txBody>
      </p:sp>
      <p:sp>
        <p:nvSpPr>
          <p:cNvPr id="7" name="TextBox 6">
            <a:extLst>
              <a:ext uri="{FF2B5EF4-FFF2-40B4-BE49-F238E27FC236}">
                <a16:creationId xmlns:a16="http://schemas.microsoft.com/office/drawing/2014/main" id="{0B776051-2A32-89BA-44BE-F15B6352FD46}"/>
              </a:ext>
            </a:extLst>
          </p:cNvPr>
          <p:cNvSpPr txBox="1"/>
          <p:nvPr/>
        </p:nvSpPr>
        <p:spPr>
          <a:xfrm>
            <a:off x="740702" y="1803912"/>
            <a:ext cx="10053043" cy="3847207"/>
          </a:xfrm>
          <a:prstGeom prst="rect">
            <a:avLst/>
          </a:prstGeom>
          <a:noFill/>
        </p:spPr>
        <p:txBody>
          <a:bodyPr wrap="square">
            <a:spAutoFit/>
          </a:bodyPr>
          <a:lstStyle/>
          <a:p>
            <a:r>
              <a:rPr lang="en-US" dirty="0"/>
              <a:t> </a:t>
            </a:r>
            <a:r>
              <a:rPr lang="en-US" sz="1600" dirty="0">
                <a:latin typeface="Consolas" panose="020B0609020204030204" pitchFamily="49" charset="0"/>
              </a:rPr>
              <a:t>public class </a:t>
            </a:r>
            <a:r>
              <a:rPr lang="en-US" sz="1600" dirty="0" err="1">
                <a:latin typeface="Consolas" panose="020B0609020204030204" pitchFamily="49" charset="0"/>
              </a:rPr>
              <a:t>GasSensorTwinModel</a:t>
            </a:r>
            <a:r>
              <a:rPr lang="en-US" sz="1600" dirty="0">
                <a:latin typeface="Consolas" panose="020B0609020204030204" pitchFamily="49" charset="0"/>
              </a:rPr>
              <a:t> : </a:t>
            </a:r>
            <a:r>
              <a:rPr lang="en-US" sz="1600" dirty="0" err="1">
                <a:latin typeface="Consolas" panose="020B0609020204030204" pitchFamily="49" charset="0"/>
              </a:rPr>
              <a:t>DigitalTwinBase</a:t>
            </a:r>
            <a:endParaRPr lang="en-US" sz="1600" dirty="0">
              <a:latin typeface="Consolas" panose="020B0609020204030204" pitchFamily="49" charset="0"/>
            </a:endParaRPr>
          </a:p>
          <a:p>
            <a:r>
              <a:rPr lang="en-US" sz="1600" dirty="0">
                <a:latin typeface="Consolas" panose="020B0609020204030204" pitchFamily="49" charset="0"/>
              </a:rPr>
              <a:t>    {</a:t>
            </a:r>
          </a:p>
          <a:p>
            <a:r>
              <a:rPr lang="en-US" sz="1600" dirty="0">
                <a:latin typeface="Consolas" panose="020B0609020204030204" pitchFamily="49" charset="0"/>
              </a:rPr>
              <a:t>        // Constants:</a:t>
            </a:r>
          </a:p>
          <a:p>
            <a:r>
              <a:rPr lang="en-US" sz="1600" dirty="0">
                <a:latin typeface="Consolas" panose="020B0609020204030204" pitchFamily="49" charset="0"/>
              </a:rPr>
              <a:t>	public const int       </a:t>
            </a:r>
            <a:r>
              <a:rPr lang="en-US" sz="1600" dirty="0" err="1">
                <a:latin typeface="Consolas" panose="020B0609020204030204" pitchFamily="49" charset="0"/>
              </a:rPr>
              <a:t>MaxAllowedPPM</a:t>
            </a:r>
            <a:r>
              <a:rPr lang="en-US" sz="1600" dirty="0">
                <a:latin typeface="Consolas" panose="020B0609020204030204" pitchFamily="49" charset="0"/>
              </a:rPr>
              <a:t> = 50;</a:t>
            </a:r>
          </a:p>
          <a:p>
            <a:r>
              <a:rPr lang="en-US" sz="1600" dirty="0">
                <a:latin typeface="Consolas" panose="020B0609020204030204" pitchFamily="49" charset="0"/>
              </a:rPr>
              <a:t>        public static </a:t>
            </a:r>
            <a:r>
              <a:rPr lang="en-US" sz="1600" dirty="0" err="1">
                <a:latin typeface="Consolas" panose="020B0609020204030204" pitchFamily="49" charset="0"/>
              </a:rPr>
              <a:t>TimeSpan</a:t>
            </a:r>
            <a:r>
              <a:rPr lang="en-US" sz="1600" dirty="0">
                <a:latin typeface="Consolas" panose="020B0609020204030204" pitchFamily="49" charset="0"/>
              </a:rPr>
              <a:t> </a:t>
            </a:r>
            <a:r>
              <a:rPr lang="en-US" sz="1600" dirty="0" err="1">
                <a:latin typeface="Consolas" panose="020B0609020204030204" pitchFamily="49" charset="0"/>
              </a:rPr>
              <a:t>MaxAllowedTimePeriod</a:t>
            </a:r>
            <a:r>
              <a:rPr lang="en-US" sz="1600" dirty="0">
                <a:latin typeface="Consolas" panose="020B0609020204030204" pitchFamily="49" charset="0"/>
              </a:rPr>
              <a:t> = </a:t>
            </a:r>
            <a:r>
              <a:rPr lang="en-US" sz="1600" dirty="0" err="1">
                <a:latin typeface="Consolas" panose="020B0609020204030204" pitchFamily="49" charset="0"/>
              </a:rPr>
              <a:t>TimeSpan.FromSeconds</a:t>
            </a:r>
            <a:r>
              <a:rPr lang="en-US" sz="1600" dirty="0">
                <a:latin typeface="Consolas" panose="020B0609020204030204" pitchFamily="49" charset="0"/>
              </a:rPr>
              <a:t>(30);</a:t>
            </a:r>
          </a:p>
          <a:p>
            <a:r>
              <a:rPr lang="en-US" sz="1600" dirty="0">
                <a:latin typeface="Consolas" panose="020B0609020204030204" pitchFamily="49" charset="0"/>
              </a:rPr>
              <a:t>        public const int       </a:t>
            </a:r>
            <a:r>
              <a:rPr lang="en-US" sz="1600" dirty="0" err="1">
                <a:latin typeface="Consolas" panose="020B0609020204030204" pitchFamily="49" charset="0"/>
              </a:rPr>
              <a:t>SpikeAlertPPM</a:t>
            </a:r>
            <a:r>
              <a:rPr lang="en-US" sz="1600" dirty="0">
                <a:latin typeface="Consolas" panose="020B0609020204030204" pitchFamily="49" charset="0"/>
              </a:rPr>
              <a:t> = 200;</a:t>
            </a:r>
          </a:p>
          <a:p>
            <a:endParaRPr lang="en-US" sz="1600" dirty="0">
              <a:latin typeface="Consolas" panose="020B0609020204030204" pitchFamily="49" charset="0"/>
            </a:endParaRPr>
          </a:p>
          <a:p>
            <a:r>
              <a:rPr lang="en-US" sz="1600" dirty="0">
                <a:latin typeface="Consolas" panose="020B0609020204030204" pitchFamily="49" charset="0"/>
              </a:rPr>
              <a:t>        // Properties:</a:t>
            </a:r>
          </a:p>
          <a:p>
            <a:r>
              <a:rPr lang="en-US" sz="1600" dirty="0">
                <a:latin typeface="Consolas" panose="020B0609020204030204" pitchFamily="49" charset="0"/>
              </a:rPr>
              <a:t>        public int      </a:t>
            </a:r>
            <a:r>
              <a:rPr lang="en-US" sz="1600" dirty="0" err="1">
                <a:latin typeface="Consolas" panose="020B0609020204030204" pitchFamily="49" charset="0"/>
              </a:rPr>
              <a:t>LastPPMReading</a:t>
            </a:r>
            <a:r>
              <a:rPr lang="en-US" sz="1600" dirty="0">
                <a:latin typeface="Consolas" panose="020B0609020204030204" pitchFamily="49" charset="0"/>
              </a:rPr>
              <a:t> { get; set; }</a:t>
            </a:r>
          </a:p>
          <a:p>
            <a:r>
              <a:rPr lang="en-US" sz="1600" dirty="0">
                <a:latin typeface="Consolas" panose="020B0609020204030204" pitchFamily="49" charset="0"/>
              </a:rPr>
              <a:t>        public </a:t>
            </a:r>
            <a:r>
              <a:rPr lang="en-US" sz="1600" dirty="0" err="1">
                <a:latin typeface="Consolas" panose="020B0609020204030204" pitchFamily="49" charset="0"/>
              </a:rPr>
              <a:t>DateTime</a:t>
            </a:r>
            <a:r>
              <a:rPr lang="en-US" sz="1600" dirty="0">
                <a:latin typeface="Consolas" panose="020B0609020204030204" pitchFamily="49" charset="0"/>
              </a:rPr>
              <a:t> </a:t>
            </a:r>
            <a:r>
              <a:rPr lang="en-US" sz="1600" dirty="0" err="1">
                <a:latin typeface="Consolas" panose="020B0609020204030204" pitchFamily="49" charset="0"/>
              </a:rPr>
              <a:t>LastPPMTime</a:t>
            </a:r>
            <a:r>
              <a:rPr lang="en-US" sz="1600" dirty="0">
                <a:latin typeface="Consolas" panose="020B0609020204030204" pitchFamily="49" charset="0"/>
              </a:rPr>
              <a:t> { get; set; }</a:t>
            </a:r>
          </a:p>
          <a:p>
            <a:endParaRPr lang="en-US" sz="1600" dirty="0">
              <a:latin typeface="Consolas" panose="020B0609020204030204" pitchFamily="49" charset="0"/>
            </a:endParaRPr>
          </a:p>
          <a:p>
            <a:r>
              <a:rPr lang="en-US" sz="1600" dirty="0">
                <a:latin typeface="Consolas" panose="020B0609020204030204" pitchFamily="49" charset="0"/>
              </a:rPr>
              <a:t>        public bool     </a:t>
            </a:r>
            <a:r>
              <a:rPr lang="en-US" sz="1600" dirty="0" err="1">
                <a:latin typeface="Consolas" panose="020B0609020204030204" pitchFamily="49" charset="0"/>
              </a:rPr>
              <a:t>LimitExceeded</a:t>
            </a:r>
            <a:r>
              <a:rPr lang="en-US" sz="1600" dirty="0">
                <a:latin typeface="Consolas" panose="020B0609020204030204" pitchFamily="49" charset="0"/>
              </a:rPr>
              <a:t> { get; set; }</a:t>
            </a:r>
          </a:p>
          <a:p>
            <a:r>
              <a:rPr lang="en-US" sz="1600" dirty="0">
                <a:latin typeface="Consolas" panose="020B0609020204030204" pitchFamily="49" charset="0"/>
              </a:rPr>
              <a:t>        public </a:t>
            </a:r>
            <a:r>
              <a:rPr lang="en-US" sz="1600" dirty="0" err="1">
                <a:latin typeface="Consolas" panose="020B0609020204030204" pitchFamily="49" charset="0"/>
              </a:rPr>
              <a:t>DateTime</a:t>
            </a:r>
            <a:r>
              <a:rPr lang="en-US" sz="1600" dirty="0">
                <a:latin typeface="Consolas" panose="020B0609020204030204" pitchFamily="49" charset="0"/>
              </a:rPr>
              <a:t> </a:t>
            </a:r>
            <a:r>
              <a:rPr lang="en-US" sz="1600" dirty="0" err="1">
                <a:latin typeface="Consolas" panose="020B0609020204030204" pitchFamily="49" charset="0"/>
              </a:rPr>
              <a:t>LimitStartTime</a:t>
            </a:r>
            <a:r>
              <a:rPr lang="en-US" sz="1600" dirty="0">
                <a:latin typeface="Consolas" panose="020B0609020204030204" pitchFamily="49" charset="0"/>
              </a:rPr>
              <a:t> { get; set;</a:t>
            </a:r>
          </a:p>
          <a:p>
            <a:r>
              <a:rPr lang="en-US" sz="1600" dirty="0">
                <a:latin typeface="Consolas" panose="020B0609020204030204" pitchFamily="49" charset="0"/>
              </a:rPr>
              <a:t>        public int      </a:t>
            </a:r>
            <a:r>
              <a:rPr lang="en-US" sz="1600" dirty="0" err="1">
                <a:latin typeface="Consolas" panose="020B0609020204030204" pitchFamily="49" charset="0"/>
              </a:rPr>
              <a:t>AlarmSounded</a:t>
            </a:r>
            <a:r>
              <a:rPr lang="en-US" sz="1600" dirty="0">
                <a:latin typeface="Consolas" panose="020B0609020204030204" pitchFamily="49" charset="0"/>
              </a:rPr>
              <a:t> { get; set; } // alerted state is 1, normal is 0</a:t>
            </a:r>
          </a:p>
          <a:p>
            <a:r>
              <a:rPr lang="en-US" dirty="0">
                <a:latin typeface="Consolas" panose="020B0609020204030204" pitchFamily="49" charset="0"/>
              </a:rPr>
              <a:t>    }</a:t>
            </a:r>
          </a:p>
        </p:txBody>
      </p:sp>
      <p:sp>
        <p:nvSpPr>
          <p:cNvPr id="6" name="Footer Placeholder 3">
            <a:extLst>
              <a:ext uri="{FF2B5EF4-FFF2-40B4-BE49-F238E27FC236}">
                <a16:creationId xmlns:a16="http://schemas.microsoft.com/office/drawing/2014/main" id="{1156517C-E374-3A06-D621-A18709DAED0A}"/>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780650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E12-B28F-2D4A-596C-E1B19E0F973E}"/>
              </a:ext>
            </a:extLst>
          </p:cNvPr>
          <p:cNvSpPr>
            <a:spLocks noGrp="1"/>
          </p:cNvSpPr>
          <p:nvPr>
            <p:ph type="title"/>
          </p:nvPr>
        </p:nvSpPr>
        <p:spPr/>
        <p:txBody>
          <a:bodyPr/>
          <a:lstStyle/>
          <a:p>
            <a:r>
              <a:rPr lang="en-US" dirty="0"/>
              <a:t>The </a:t>
            </a:r>
            <a:r>
              <a:rPr lang="en-US" dirty="0" err="1"/>
              <a:t>GasSensorTwin</a:t>
            </a:r>
            <a:r>
              <a:rPr lang="en-US" dirty="0"/>
              <a:t> Algorithm</a:t>
            </a:r>
          </a:p>
        </p:txBody>
      </p:sp>
      <p:sp>
        <p:nvSpPr>
          <p:cNvPr id="3" name="Content Placeholder 2">
            <a:extLst>
              <a:ext uri="{FF2B5EF4-FFF2-40B4-BE49-F238E27FC236}">
                <a16:creationId xmlns:a16="http://schemas.microsoft.com/office/drawing/2014/main" id="{5DAFD164-C26A-4AB5-7BA8-56469174CF83}"/>
              </a:ext>
            </a:extLst>
          </p:cNvPr>
          <p:cNvSpPr>
            <a:spLocks noGrp="1"/>
          </p:cNvSpPr>
          <p:nvPr>
            <p:ph idx="1"/>
          </p:nvPr>
        </p:nvSpPr>
        <p:spPr>
          <a:xfrm>
            <a:off x="364437" y="1050131"/>
            <a:ext cx="11476382" cy="500063"/>
          </a:xfrm>
        </p:spPr>
        <p:txBody>
          <a:bodyPr/>
          <a:lstStyle/>
          <a:p>
            <a:r>
              <a:rPr lang="en-US" dirty="0"/>
              <a:t>Message-processing code for all digital instances of the model:</a:t>
            </a:r>
          </a:p>
        </p:txBody>
      </p:sp>
      <p:sp>
        <p:nvSpPr>
          <p:cNvPr id="5" name="Slide Number Placeholder 4">
            <a:extLst>
              <a:ext uri="{FF2B5EF4-FFF2-40B4-BE49-F238E27FC236}">
                <a16:creationId xmlns:a16="http://schemas.microsoft.com/office/drawing/2014/main" id="{912CFFC9-A65D-6FFF-0182-9E44AAF472A9}"/>
              </a:ext>
            </a:extLst>
          </p:cNvPr>
          <p:cNvSpPr>
            <a:spLocks noGrp="1"/>
          </p:cNvSpPr>
          <p:nvPr>
            <p:ph type="sldNum" sz="quarter" idx="12"/>
          </p:nvPr>
        </p:nvSpPr>
        <p:spPr/>
        <p:txBody>
          <a:bodyPr/>
          <a:lstStyle/>
          <a:p>
            <a:fld id="{BD188CD3-179C-4C76-AE3D-EBE7AE601F5E}" type="slidenum">
              <a:rPr lang="en-US" smtClean="0"/>
              <a:t>69</a:t>
            </a:fld>
            <a:endParaRPr lang="en-US" dirty="0"/>
          </a:p>
        </p:txBody>
      </p:sp>
      <p:sp>
        <p:nvSpPr>
          <p:cNvPr id="7" name="TextBox 6">
            <a:extLst>
              <a:ext uri="{FF2B5EF4-FFF2-40B4-BE49-F238E27FC236}">
                <a16:creationId xmlns:a16="http://schemas.microsoft.com/office/drawing/2014/main" id="{0B776051-2A32-89BA-44BE-F15B6352FD46}"/>
              </a:ext>
            </a:extLst>
          </p:cNvPr>
          <p:cNvSpPr txBox="1"/>
          <p:nvPr/>
        </p:nvSpPr>
        <p:spPr>
          <a:xfrm>
            <a:off x="683552" y="1550194"/>
            <a:ext cx="10403548" cy="4770537"/>
          </a:xfrm>
          <a:prstGeom prst="rect">
            <a:avLst/>
          </a:prstGeom>
          <a:noFill/>
        </p:spPr>
        <p:txBody>
          <a:bodyPr wrap="square">
            <a:spAutoFit/>
          </a:bodyPr>
          <a:lstStyle/>
          <a:p>
            <a:r>
              <a:rPr lang="en-US" sz="1600" dirty="0" err="1">
                <a:latin typeface="Consolas" panose="020B0609020204030204" pitchFamily="49" charset="0"/>
              </a:rPr>
              <a:t>dt.LastPPMReading</a:t>
            </a:r>
            <a:r>
              <a:rPr lang="en-US" sz="1600" dirty="0">
                <a:latin typeface="Consolas" panose="020B0609020204030204" pitchFamily="49" charset="0"/>
              </a:rPr>
              <a:t> = </a:t>
            </a:r>
            <a:r>
              <a:rPr lang="en-US" sz="1600" dirty="0" err="1">
                <a:latin typeface="Consolas" panose="020B0609020204030204" pitchFamily="49" charset="0"/>
              </a:rPr>
              <a:t>msg.PPMReading</a:t>
            </a:r>
            <a:r>
              <a:rPr lang="en-US" sz="1600" dirty="0">
                <a:latin typeface="Consolas" panose="020B0609020204030204" pitchFamily="49" charset="0"/>
              </a:rPr>
              <a:t>; </a:t>
            </a:r>
            <a:r>
              <a:rPr lang="en-US" sz="1600" dirty="0" err="1">
                <a:latin typeface="Consolas" panose="020B0609020204030204" pitchFamily="49" charset="0"/>
              </a:rPr>
              <a:t>dt.LastPPMTime</a:t>
            </a:r>
            <a:r>
              <a:rPr lang="en-US" sz="1600" dirty="0">
                <a:latin typeface="Consolas" panose="020B0609020204030204" pitchFamily="49" charset="0"/>
              </a:rPr>
              <a:t> = </a:t>
            </a:r>
            <a:r>
              <a:rPr lang="en-US" sz="1600" dirty="0" err="1">
                <a:latin typeface="Consolas" panose="020B0609020204030204" pitchFamily="49" charset="0"/>
              </a:rPr>
              <a:t>msg.Timestamp</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if (</a:t>
            </a:r>
            <a:r>
              <a:rPr lang="en-US" sz="1600" dirty="0" err="1">
                <a:latin typeface="Consolas" panose="020B0609020204030204" pitchFamily="49" charset="0"/>
              </a:rPr>
              <a:t>msg.PPMReading</a:t>
            </a:r>
            <a:r>
              <a:rPr lang="en-US" sz="1600" dirty="0">
                <a:latin typeface="Consolas" panose="020B0609020204030204" pitchFamily="49" charset="0"/>
              </a:rPr>
              <a:t> &gt; </a:t>
            </a:r>
            <a:r>
              <a:rPr lang="en-US" sz="1600" dirty="0" err="1">
                <a:latin typeface="Consolas" panose="020B0609020204030204" pitchFamily="49" charset="0"/>
              </a:rPr>
              <a:t>GasSensorTwinModel.MaxAllowedPPM</a:t>
            </a:r>
            <a:r>
              <a:rPr lang="en-US" sz="1600" dirty="0">
                <a:latin typeface="Consolas" panose="020B0609020204030204" pitchFamily="49" charset="0"/>
              </a:rPr>
              <a:t>)</a:t>
            </a:r>
          </a:p>
          <a:p>
            <a:r>
              <a:rPr lang="en-US" sz="1600" dirty="0">
                <a:latin typeface="Consolas" panose="020B0609020204030204" pitchFamily="49" charset="0"/>
              </a:rPr>
              <a:t>{</a:t>
            </a:r>
          </a:p>
          <a:p>
            <a:r>
              <a:rPr lang="en-US" sz="1600" dirty="0">
                <a:latin typeface="Consolas" panose="020B0609020204030204" pitchFamily="49" charset="0"/>
              </a:rPr>
              <a:t>    if (!</a:t>
            </a:r>
            <a:r>
              <a:rPr lang="en-US" sz="1600" dirty="0" err="1">
                <a:latin typeface="Consolas" panose="020B0609020204030204" pitchFamily="49" charset="0"/>
              </a:rPr>
              <a:t>dt.LimitExceeded</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dt.LimitExceeded</a:t>
            </a:r>
            <a:r>
              <a:rPr lang="en-US" sz="1600" dirty="0">
                <a:latin typeface="Consolas" panose="020B0609020204030204" pitchFamily="49" charset="0"/>
              </a:rPr>
              <a:t> = true; </a:t>
            </a:r>
            <a:r>
              <a:rPr lang="en-US" sz="1600" dirty="0" err="1">
                <a:latin typeface="Consolas" panose="020B0609020204030204" pitchFamily="49" charset="0"/>
              </a:rPr>
              <a:t>dt.LimitStartTime</a:t>
            </a:r>
            <a:r>
              <a:rPr lang="en-US" sz="1600" dirty="0">
                <a:latin typeface="Consolas" panose="020B0609020204030204" pitchFamily="49" charset="0"/>
              </a:rPr>
              <a:t> = </a:t>
            </a:r>
            <a:r>
              <a:rPr lang="en-US" sz="1600" dirty="0" err="1">
                <a:latin typeface="Consolas" panose="020B0609020204030204" pitchFamily="49" charset="0"/>
              </a:rPr>
              <a:t>dt.LastPPMTime</a:t>
            </a:r>
            <a:r>
              <a:rPr lang="en-US" sz="1600" dirty="0">
                <a:latin typeface="Consolas" panose="020B0609020204030204" pitchFamily="49" charset="0"/>
              </a:rPr>
              <a:t>;</a:t>
            </a:r>
          </a:p>
          <a:p>
            <a:r>
              <a:rPr lang="en-US" sz="1600" dirty="0">
                <a:latin typeface="Consolas" panose="020B0609020204030204" pitchFamily="49" charset="0"/>
              </a:rPr>
              <a:t>    }</a:t>
            </a:r>
          </a:p>
          <a:p>
            <a:endParaRPr lang="en-US" sz="1600" dirty="0">
              <a:latin typeface="Consolas" panose="020B0609020204030204" pitchFamily="49" charset="0"/>
            </a:endParaRPr>
          </a:p>
          <a:p>
            <a:r>
              <a:rPr lang="en-US" sz="1600" dirty="0">
                <a:latin typeface="Consolas" panose="020B0609020204030204" pitchFamily="49" charset="0"/>
              </a:rPr>
              <a:t>    if ((</a:t>
            </a:r>
            <a:r>
              <a:rPr lang="en-US" sz="1600" dirty="0" err="1">
                <a:latin typeface="Consolas" panose="020B0609020204030204" pitchFamily="49" charset="0"/>
              </a:rPr>
              <a:t>dt.LastPPMTime</a:t>
            </a:r>
            <a:r>
              <a:rPr lang="en-US" sz="1600" dirty="0">
                <a:latin typeface="Consolas" panose="020B0609020204030204" pitchFamily="49" charset="0"/>
              </a:rPr>
              <a:t> - </a:t>
            </a:r>
            <a:r>
              <a:rPr lang="en-US" sz="1600" dirty="0" err="1">
                <a:latin typeface="Consolas" panose="020B0609020204030204" pitchFamily="49" charset="0"/>
              </a:rPr>
              <a:t>dt.LimitStartTime</a:t>
            </a:r>
            <a:r>
              <a:rPr lang="en-US" sz="1600" dirty="0">
                <a:latin typeface="Consolas" panose="020B0609020204030204" pitchFamily="49" charset="0"/>
              </a:rPr>
              <a:t>) &gt; </a:t>
            </a:r>
            <a:r>
              <a:rPr lang="en-US" sz="1600" dirty="0" err="1">
                <a:latin typeface="Consolas" panose="020B0609020204030204" pitchFamily="49" charset="0"/>
              </a:rPr>
              <a:t>GasSensorTwinModel.MaxAllowedTimePeriod</a:t>
            </a:r>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msg.PPMReading</a:t>
            </a:r>
            <a:r>
              <a:rPr lang="en-US" sz="1600" dirty="0">
                <a:latin typeface="Consolas" panose="020B0609020204030204" pitchFamily="49" charset="0"/>
              </a:rPr>
              <a:t> &gt;= </a:t>
            </a:r>
            <a:r>
              <a:rPr lang="en-US" sz="1600" dirty="0" err="1">
                <a:latin typeface="Consolas" panose="020B0609020204030204" pitchFamily="49" charset="0"/>
              </a:rPr>
              <a:t>GasSensorTwinModel.SpikeAlertPPM</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dt.AlarmSounded</a:t>
            </a:r>
            <a:r>
              <a:rPr lang="en-US" sz="1600" dirty="0">
                <a:latin typeface="Consolas" panose="020B0609020204030204" pitchFamily="49" charset="0"/>
              </a:rPr>
              <a:t> = 1; // bonus code: </a:t>
            </a:r>
            <a:r>
              <a:rPr lang="en-US" sz="1600" dirty="0" err="1">
                <a:latin typeface="Consolas" panose="020B0609020204030204" pitchFamily="49" charset="0"/>
              </a:rPr>
              <a:t>context.SendToDataSource</a:t>
            </a:r>
            <a:r>
              <a:rPr lang="en-US" sz="1600" dirty="0">
                <a:latin typeface="Consolas" panose="020B0609020204030204" pitchFamily="49" charset="0"/>
              </a:rPr>
              <a:t>(action);</a:t>
            </a:r>
          </a:p>
          <a:p>
            <a:r>
              <a:rPr lang="en-US" sz="1600" dirty="0">
                <a:latin typeface="Consolas" panose="020B0609020204030204" pitchFamily="49" charset="0"/>
              </a:rPr>
              <a:t>    }</a:t>
            </a:r>
          </a:p>
          <a:p>
            <a:r>
              <a:rPr lang="en-US" sz="1600" dirty="0">
                <a:latin typeface="Consolas" panose="020B0609020204030204" pitchFamily="49" charset="0"/>
              </a:rPr>
              <a:t>}</a:t>
            </a:r>
          </a:p>
          <a:p>
            <a:r>
              <a:rPr lang="en-US" sz="1600" dirty="0">
                <a:latin typeface="Consolas" panose="020B0609020204030204" pitchFamily="49" charset="0"/>
              </a:rPr>
              <a:t>else</a:t>
            </a:r>
          </a:p>
          <a:p>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dt.AlarmSounded</a:t>
            </a:r>
            <a:r>
              <a:rPr lang="en-US" sz="1600" dirty="0">
                <a:latin typeface="Consolas" panose="020B0609020204030204" pitchFamily="49" charset="0"/>
              </a:rPr>
              <a:t> = 0; </a:t>
            </a:r>
            <a:r>
              <a:rPr lang="en-US" sz="1600" dirty="0" err="1">
                <a:latin typeface="Consolas" panose="020B0609020204030204" pitchFamily="49" charset="0"/>
              </a:rPr>
              <a:t>dt.LimitExceeded</a:t>
            </a:r>
            <a:r>
              <a:rPr lang="en-US" sz="1600" dirty="0">
                <a:latin typeface="Consolas" panose="020B0609020204030204" pitchFamily="49" charset="0"/>
              </a:rPr>
              <a:t> = false;</a:t>
            </a:r>
          </a:p>
          <a:p>
            <a:r>
              <a:rPr lang="en-US" sz="1600" dirty="0">
                <a:latin typeface="Consolas" panose="020B0609020204030204" pitchFamily="49" charset="0"/>
              </a:rPr>
              <a:t>}</a:t>
            </a:r>
          </a:p>
        </p:txBody>
      </p:sp>
      <p:sp>
        <p:nvSpPr>
          <p:cNvPr id="6" name="Footer Placeholder 3">
            <a:extLst>
              <a:ext uri="{FF2B5EF4-FFF2-40B4-BE49-F238E27FC236}">
                <a16:creationId xmlns:a16="http://schemas.microsoft.com/office/drawing/2014/main" id="{393F0D4C-A411-E745-230D-73678F58F964}"/>
              </a:ext>
            </a:extLst>
          </p:cNvPr>
          <p:cNvSpPr>
            <a:spLocks noGrp="1"/>
          </p:cNvSpPr>
          <p:nvPr>
            <p:ph type="ftr" sz="quarter" idx="11"/>
          </p:nvPr>
        </p:nvSpPr>
        <p:spPr>
          <a:xfrm>
            <a:off x="3352800" y="6378122"/>
            <a:ext cx="5486400" cy="365125"/>
          </a:xfrm>
        </p:spPr>
        <p:txBody>
          <a:bodyPr/>
          <a:lstStyle/>
          <a:p>
            <a:r>
              <a:rPr lang="en-US" dirty="0"/>
              <a:t>© ScaleOut Software, Inc.</a:t>
            </a:r>
          </a:p>
        </p:txBody>
      </p:sp>
    </p:spTree>
    <p:extLst>
      <p:ext uri="{BB962C8B-B14F-4D97-AF65-F5344CB8AC3E}">
        <p14:creationId xmlns:p14="http://schemas.microsoft.com/office/powerpoint/2010/main" val="1708896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oat, water, rain, bus&#10;&#10;Description automatically generated">
            <a:extLst>
              <a:ext uri="{FF2B5EF4-FFF2-40B4-BE49-F238E27FC236}">
                <a16:creationId xmlns:a16="http://schemas.microsoft.com/office/drawing/2014/main" id="{75B57FDC-CC47-46CC-885D-F063C7E78C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8" r="1722"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3" name="Picture 12" descr="A picture containing person, person, standing, blue&#10;&#10;Description automatically generated">
            <a:extLst>
              <a:ext uri="{FF2B5EF4-FFF2-40B4-BE49-F238E27FC236}">
                <a16:creationId xmlns:a16="http://schemas.microsoft.com/office/drawing/2014/main" id="{252E4962-019F-4210-A16D-D6CF0B7023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606"/>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7" name="Picture 6" descr="A picture containing computer&#10;&#10;Description automatically generated">
            <a:extLst>
              <a:ext uri="{FF2B5EF4-FFF2-40B4-BE49-F238E27FC236}">
                <a16:creationId xmlns:a16="http://schemas.microsoft.com/office/drawing/2014/main" id="{B6B68AF6-140F-43A9-BCE9-89C2506440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9" r="18220"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9">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A0FB4C-C75D-46EB-8138-A7AE119F071B}"/>
              </a:ext>
            </a:extLst>
          </p:cNvPr>
          <p:cNvSpPr>
            <a:spLocks noGrp="1"/>
          </p:cNvSpPr>
          <p:nvPr>
            <p:ph type="title"/>
          </p:nvPr>
        </p:nvSpPr>
        <p:spPr>
          <a:xfrm>
            <a:off x="448056" y="685800"/>
            <a:ext cx="2807208" cy="1325563"/>
          </a:xfrm>
        </p:spPr>
        <p:txBody>
          <a:bodyPr>
            <a:normAutofit/>
          </a:bodyPr>
          <a:lstStyle/>
          <a:p>
            <a:r>
              <a:rPr lang="en-US" sz="2800"/>
              <a:t>Challenge: Logistics &amp; Telematics</a:t>
            </a:r>
          </a:p>
        </p:txBody>
      </p:sp>
      <p:sp>
        <p:nvSpPr>
          <p:cNvPr id="24" name="Rectangle 23">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2DB2BE-C9FA-46F4-A3CC-DC2FB91146E0}"/>
              </a:ext>
            </a:extLst>
          </p:cNvPr>
          <p:cNvSpPr>
            <a:spLocks noGrp="1"/>
          </p:cNvSpPr>
          <p:nvPr>
            <p:ph idx="1"/>
          </p:nvPr>
        </p:nvSpPr>
        <p:spPr>
          <a:xfrm>
            <a:off x="448056" y="2258568"/>
            <a:ext cx="2807208" cy="3922776"/>
          </a:xfrm>
        </p:spPr>
        <p:txBody>
          <a:bodyPr>
            <a:normAutofit/>
          </a:bodyPr>
          <a:lstStyle/>
          <a:p>
            <a:pPr marL="0" indent="0">
              <a:buNone/>
            </a:pPr>
            <a:r>
              <a:rPr lang="en-US" sz="1600" b="1" dirty="0"/>
              <a:t>How track the safe distribution and delivery of millions of time-critical items?</a:t>
            </a:r>
          </a:p>
          <a:p>
            <a:r>
              <a:rPr lang="en-US" sz="1600" dirty="0"/>
              <a:t>Where is each item/vehicle right now?</a:t>
            </a:r>
          </a:p>
          <a:p>
            <a:r>
              <a:rPr lang="en-US" sz="1600" dirty="0"/>
              <a:t>How are delays or issues (e.g. temperature) affecting its safety?</a:t>
            </a:r>
          </a:p>
          <a:p>
            <a:r>
              <a:rPr lang="en-US" sz="1600"/>
              <a:t>Which vehicles </a:t>
            </a:r>
            <a:r>
              <a:rPr lang="en-US" sz="1600" dirty="0"/>
              <a:t>are most in need of assistance?</a:t>
            </a:r>
          </a:p>
          <a:p>
            <a:r>
              <a:rPr lang="en-US" sz="1600" dirty="0"/>
              <a:t>Is there an emerging widescale problem that needs a strategic response?</a:t>
            </a:r>
          </a:p>
        </p:txBody>
      </p:sp>
      <p:pic>
        <p:nvPicPr>
          <p:cNvPr id="11" name="Picture 10" descr="A picture containing table, sitting, rug, room&#10;&#10;Description automatically generated">
            <a:extLst>
              <a:ext uri="{FF2B5EF4-FFF2-40B4-BE49-F238E27FC236}">
                <a16:creationId xmlns:a16="http://schemas.microsoft.com/office/drawing/2014/main" id="{63037FBE-D3EE-40BE-BE5A-5AB7B0C91D2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386" r="5036"/>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5" name="Slide Number Placeholder 4">
            <a:extLst>
              <a:ext uri="{FF2B5EF4-FFF2-40B4-BE49-F238E27FC236}">
                <a16:creationId xmlns:a16="http://schemas.microsoft.com/office/drawing/2014/main" id="{D0792997-5E08-4E5F-8404-E4CF7F026987}"/>
              </a:ext>
            </a:extLst>
          </p:cNvPr>
          <p:cNvSpPr>
            <a:spLocks noGrp="1"/>
          </p:cNvSpPr>
          <p:nvPr>
            <p:ph type="sldNum" sz="quarter" idx="12"/>
          </p:nvPr>
        </p:nvSpPr>
        <p:spPr>
          <a:xfrm>
            <a:off x="9001658" y="6356350"/>
            <a:ext cx="2743200" cy="365125"/>
          </a:xfrm>
        </p:spPr>
        <p:txBody>
          <a:bodyPr>
            <a:normAutofit/>
          </a:bodyPr>
          <a:lstStyle/>
          <a:p>
            <a:pPr>
              <a:spcAft>
                <a:spcPts val="600"/>
              </a:spcAft>
            </a:pPr>
            <a:fld id="{BD188CD3-179C-4C76-AE3D-EBE7AE601F5E}" type="slidenum">
              <a:rPr lang="en-US">
                <a:solidFill>
                  <a:schemeClr val="bg1"/>
                </a:solidFill>
              </a:rPr>
              <a:pPr>
                <a:spcAft>
                  <a:spcPts val="600"/>
                </a:spcAft>
              </a:pPr>
              <a:t>7</a:t>
            </a:fld>
            <a:endParaRPr lang="en-US">
              <a:solidFill>
                <a:schemeClr val="bg1"/>
              </a:solidFill>
            </a:endParaRPr>
          </a:p>
        </p:txBody>
      </p:sp>
    </p:spTree>
    <p:extLst>
      <p:ext uri="{BB962C8B-B14F-4D97-AF65-F5344CB8AC3E}">
        <p14:creationId xmlns:p14="http://schemas.microsoft.com/office/powerpoint/2010/main" val="40645549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60E57-AE0E-A163-F4A9-8003C141E810}"/>
              </a:ext>
            </a:extLst>
          </p:cNvPr>
          <p:cNvSpPr>
            <a:spLocks noGrp="1"/>
          </p:cNvSpPr>
          <p:nvPr>
            <p:ph type="title"/>
          </p:nvPr>
        </p:nvSpPr>
        <p:spPr/>
        <p:txBody>
          <a:bodyPr/>
          <a:lstStyle/>
          <a:p>
            <a:r>
              <a:rPr lang="en-US" dirty="0"/>
              <a:t>Test the Model with the Workbench</a:t>
            </a:r>
          </a:p>
        </p:txBody>
      </p:sp>
      <p:sp>
        <p:nvSpPr>
          <p:cNvPr id="3" name="Content Placeholder 2">
            <a:extLst>
              <a:ext uri="{FF2B5EF4-FFF2-40B4-BE49-F238E27FC236}">
                <a16:creationId xmlns:a16="http://schemas.microsoft.com/office/drawing/2014/main" id="{8934B19E-1589-9033-B487-613B0B16517D}"/>
              </a:ext>
            </a:extLst>
          </p:cNvPr>
          <p:cNvSpPr>
            <a:spLocks noGrp="1"/>
          </p:cNvSpPr>
          <p:nvPr>
            <p:ph idx="1"/>
          </p:nvPr>
        </p:nvSpPr>
        <p:spPr>
          <a:xfrm>
            <a:off x="364435" y="1002250"/>
            <a:ext cx="11476382" cy="5148263"/>
          </a:xfrm>
        </p:spPr>
        <p:txBody>
          <a:bodyPr>
            <a:normAutofit lnSpcReduction="10000"/>
          </a:bodyPr>
          <a:lstStyle/>
          <a:p>
            <a:pPr marL="0" indent="0">
              <a:buNone/>
            </a:pPr>
            <a:r>
              <a:rPr lang="en-US" b="1" dirty="0"/>
              <a:t>Write and run a test program</a:t>
            </a:r>
            <a:r>
              <a:rPr lang="en-US" dirty="0"/>
              <a:t>:</a:t>
            </a:r>
          </a:p>
          <a:p>
            <a:r>
              <a:rPr lang="en-US" sz="1800" dirty="0"/>
              <a:t>Create a “real-time” workbench and add the model’s message processor:</a:t>
            </a:r>
            <a:br>
              <a:rPr lang="en-US" sz="1800" dirty="0"/>
            </a:br>
            <a:r>
              <a:rPr lang="en-US" sz="1000" dirty="0"/>
              <a:t>  </a:t>
            </a:r>
            <a:endParaRPr lang="en-US" sz="1800" dirty="0"/>
          </a:p>
          <a:p>
            <a:pPr marL="457200" lvl="1" indent="0">
              <a:buNone/>
            </a:pPr>
            <a:r>
              <a:rPr lang="en-US" sz="1600" dirty="0">
                <a:latin typeface="Consolas" panose="020B0609020204030204" pitchFamily="49" charset="0"/>
              </a:rPr>
              <a:t>using </a:t>
            </a:r>
            <a:r>
              <a:rPr lang="en-US" sz="1600" dirty="0" err="1">
                <a:latin typeface="Consolas" panose="020B0609020204030204" pitchFamily="49" charset="0"/>
              </a:rPr>
              <a:t>RealTimeWorkbench</a:t>
            </a:r>
            <a:r>
              <a:rPr lang="en-US" sz="1600" dirty="0">
                <a:latin typeface="Consolas" panose="020B0609020204030204" pitchFamily="49" charset="0"/>
              </a:rPr>
              <a:t> </a:t>
            </a:r>
            <a:r>
              <a:rPr lang="en-US" sz="1600" dirty="0" err="1">
                <a:latin typeface="Consolas" panose="020B0609020204030204" pitchFamily="49" charset="0"/>
              </a:rPr>
              <a:t>wb</a:t>
            </a:r>
            <a:r>
              <a:rPr lang="en-US" sz="1600" dirty="0">
                <a:latin typeface="Consolas" panose="020B0609020204030204" pitchFamily="49" charset="0"/>
              </a:rPr>
              <a:t> = new </a:t>
            </a:r>
            <a:r>
              <a:rPr lang="en-US" sz="1600" dirty="0" err="1">
                <a:latin typeface="Consolas" panose="020B0609020204030204" pitchFamily="49" charset="0"/>
              </a:rPr>
              <a:t>RealTimeWorkbench</a:t>
            </a:r>
            <a:r>
              <a:rPr lang="en-US" sz="1600" dirty="0">
                <a:latin typeface="Consolas" panose="020B0609020204030204" pitchFamily="49" charset="0"/>
              </a:rPr>
              <a:t>();</a:t>
            </a:r>
          </a:p>
          <a:p>
            <a:pPr marL="457200" lvl="1" indent="0">
              <a:buNone/>
            </a:pPr>
            <a:r>
              <a:rPr lang="en-US" sz="1600" dirty="0">
                <a:latin typeface="Consolas" panose="020B0609020204030204" pitchFamily="49" charset="0"/>
              </a:rPr>
              <a:t>var endpoint = </a:t>
            </a:r>
            <a:r>
              <a:rPr lang="en-US" sz="1600" dirty="0" err="1">
                <a:latin typeface="Consolas" panose="020B0609020204030204" pitchFamily="49" charset="0"/>
              </a:rPr>
              <a:t>wb.AddRealTimeModel</a:t>
            </a:r>
            <a:r>
              <a:rPr lang="en-US" sz="1600" dirty="0">
                <a:latin typeface="Consolas" panose="020B0609020204030204" pitchFamily="49" charset="0"/>
              </a:rPr>
              <a:t>(“</a:t>
            </a:r>
            <a:r>
              <a:rPr lang="en-US" sz="1600" dirty="0" err="1">
                <a:latin typeface="Consolas" panose="020B0609020204030204" pitchFamily="49" charset="0"/>
              </a:rPr>
              <a:t>GasSensorTwin</a:t>
            </a:r>
            <a:r>
              <a:rPr lang="en-US" sz="1600" dirty="0">
                <a:latin typeface="Consolas" panose="020B0609020204030204" pitchFamily="49" charset="0"/>
              </a:rPr>
              <a:t>", new </a:t>
            </a:r>
            <a:r>
              <a:rPr lang="en-US" sz="1600" dirty="0" err="1">
                <a:latin typeface="Consolas" panose="020B0609020204030204" pitchFamily="49" charset="0"/>
              </a:rPr>
              <a:t>GasMsgProcessor</a:t>
            </a:r>
            <a:r>
              <a:rPr lang="en-US" sz="1600" dirty="0">
                <a:latin typeface="Consolas" panose="020B0609020204030204" pitchFamily="49" charset="0"/>
              </a:rPr>
              <a:t>());</a:t>
            </a:r>
          </a:p>
          <a:p>
            <a:pPr marL="457200" lvl="1" indent="0">
              <a:buNone/>
            </a:pPr>
            <a:endParaRPr lang="en-US" sz="1200" dirty="0">
              <a:latin typeface="Consolas" panose="020B0609020204030204" pitchFamily="49" charset="0"/>
            </a:endParaRPr>
          </a:p>
          <a:p>
            <a:r>
              <a:rPr lang="en-US" sz="1800" dirty="0"/>
              <a:t>Send message(s) to the workbench:</a:t>
            </a:r>
            <a:br>
              <a:rPr lang="en-US" sz="1800" dirty="0"/>
            </a:br>
            <a:r>
              <a:rPr lang="en-US" sz="1050" dirty="0"/>
              <a:t>  </a:t>
            </a:r>
            <a:endParaRPr lang="en-US" sz="1800" dirty="0"/>
          </a:p>
          <a:p>
            <a:pPr marL="457200" lvl="1" indent="0">
              <a:buNone/>
            </a:pPr>
            <a:r>
              <a:rPr lang="en-US" sz="1600" dirty="0">
                <a:latin typeface="Consolas" panose="020B0609020204030204" pitchFamily="49" charset="0"/>
              </a:rPr>
              <a:t>var msg = new </a:t>
            </a:r>
            <a:r>
              <a:rPr lang="en-US" sz="1600" dirty="0" err="1">
                <a:latin typeface="Consolas" panose="020B0609020204030204" pitchFamily="49" charset="0"/>
              </a:rPr>
              <a:t>GasMessage</a:t>
            </a:r>
            <a:endParaRPr lang="en-US" sz="1600" dirty="0">
              <a:latin typeface="Consolas" panose="020B0609020204030204" pitchFamily="49" charset="0"/>
            </a:endParaRPr>
          </a:p>
          <a:p>
            <a:pPr marL="457200" lvl="1" indent="0">
              <a:buNone/>
            </a:pPr>
            <a:r>
              <a:rPr lang="en-US" sz="1600" dirty="0">
                <a:latin typeface="Consolas" panose="020B0609020204030204" pitchFamily="49" charset="0"/>
              </a:rPr>
              <a:t>{</a:t>
            </a:r>
          </a:p>
          <a:p>
            <a:pPr marL="457200" lvl="1" indent="0">
              <a:buNone/>
            </a:pPr>
            <a:r>
              <a:rPr lang="en-US" sz="1600" dirty="0">
                <a:latin typeface="Consolas" panose="020B0609020204030204" pitchFamily="49" charset="0"/>
              </a:rPr>
              <a:t>    Ppm = 20,</a:t>
            </a:r>
          </a:p>
          <a:p>
            <a:pPr marL="457200" lvl="1" indent="0">
              <a:buNone/>
            </a:pPr>
            <a:r>
              <a:rPr lang="en-US" sz="1600" dirty="0">
                <a:latin typeface="Consolas" panose="020B0609020204030204" pitchFamily="49" charset="0"/>
              </a:rPr>
              <a:t>    Timestamp = </a:t>
            </a:r>
            <a:r>
              <a:rPr lang="en-US" sz="1600" dirty="0" err="1">
                <a:latin typeface="Consolas" panose="020B0609020204030204" pitchFamily="49" charset="0"/>
              </a:rPr>
              <a:t>DateTimeOffset.Now</a:t>
            </a:r>
            <a:endParaRPr lang="en-US" sz="1600" dirty="0">
              <a:latin typeface="Consolas" panose="020B0609020204030204" pitchFamily="49" charset="0"/>
            </a:endParaRPr>
          </a:p>
          <a:p>
            <a:pPr marL="457200" lvl="1" indent="0">
              <a:buNone/>
            </a:pPr>
            <a:r>
              <a:rPr lang="en-US" sz="1600" dirty="0">
                <a:latin typeface="Consolas" panose="020B0609020204030204" pitchFamily="49" charset="0"/>
              </a:rPr>
              <a:t>};</a:t>
            </a:r>
          </a:p>
          <a:p>
            <a:pPr marL="457200" lvl="1" indent="0">
              <a:buNone/>
            </a:pPr>
            <a:r>
              <a:rPr lang="en-US" sz="1600" dirty="0" err="1">
                <a:latin typeface="Consolas" panose="020B0609020204030204" pitchFamily="49" charset="0"/>
              </a:rPr>
              <a:t>endpoint.Send</a:t>
            </a:r>
            <a:r>
              <a:rPr lang="en-US" sz="1600" dirty="0">
                <a:latin typeface="Consolas" panose="020B0609020204030204" pitchFamily="49" charset="0"/>
              </a:rPr>
              <a:t>(“Sensor1", msg);</a:t>
            </a:r>
            <a:endParaRPr lang="en-US" sz="2000" dirty="0"/>
          </a:p>
          <a:p>
            <a:pPr marL="0" indent="0">
              <a:buNone/>
            </a:pPr>
            <a:r>
              <a:rPr lang="en-US" sz="300" dirty="0"/>
              <a:t> </a:t>
            </a:r>
          </a:p>
          <a:p>
            <a:r>
              <a:rPr lang="en-US" sz="1800" dirty="0"/>
              <a:t>Validate instance properties:</a:t>
            </a:r>
          </a:p>
          <a:p>
            <a:pPr marL="0" indent="0">
              <a:buNone/>
            </a:pPr>
            <a:r>
              <a:rPr lang="en-US" sz="400" dirty="0"/>
              <a:t>  </a:t>
            </a:r>
          </a:p>
          <a:p>
            <a:pPr marL="457200" lvl="1" indent="0">
              <a:buNone/>
            </a:pPr>
            <a:r>
              <a:rPr lang="en-US" sz="1600" dirty="0">
                <a:latin typeface="Consolas" panose="020B0609020204030204" pitchFamily="49" charset="0"/>
              </a:rPr>
              <a:t>var </a:t>
            </a:r>
            <a:r>
              <a:rPr lang="en-US" sz="1600" dirty="0" err="1">
                <a:latin typeface="Consolas" panose="020B0609020204030204" pitchFamily="49" charset="0"/>
              </a:rPr>
              <a:t>gasInstances</a:t>
            </a:r>
            <a:r>
              <a:rPr lang="en-US" sz="1600" dirty="0">
                <a:latin typeface="Consolas" panose="020B0609020204030204" pitchFamily="49" charset="0"/>
              </a:rPr>
              <a:t> = </a:t>
            </a:r>
            <a:r>
              <a:rPr lang="en-US" sz="1600" dirty="0" err="1">
                <a:latin typeface="Consolas" panose="020B0609020204030204" pitchFamily="49" charset="0"/>
              </a:rPr>
              <a:t>wb.GetInstances</a:t>
            </a:r>
            <a:r>
              <a:rPr lang="en-US" sz="1600" dirty="0">
                <a:latin typeface="Consolas" panose="020B0609020204030204" pitchFamily="49" charset="0"/>
              </a:rPr>
              <a:t>&lt;</a:t>
            </a:r>
            <a:r>
              <a:rPr lang="en-US" sz="1600" dirty="0" err="1">
                <a:latin typeface="Consolas" panose="020B0609020204030204" pitchFamily="49" charset="0"/>
              </a:rPr>
              <a:t>GasSensorTwinModel</a:t>
            </a:r>
            <a:r>
              <a:rPr lang="en-US" sz="1600" dirty="0">
                <a:latin typeface="Consolas" panose="020B0609020204030204" pitchFamily="49" charset="0"/>
              </a:rPr>
              <a:t>&gt;(“</a:t>
            </a:r>
            <a:r>
              <a:rPr lang="en-US" sz="1600" dirty="0" err="1">
                <a:latin typeface="Consolas" panose="020B0609020204030204" pitchFamily="49" charset="0"/>
              </a:rPr>
              <a:t>GasSensorTwin</a:t>
            </a:r>
            <a:r>
              <a:rPr lang="en-US" sz="1600" dirty="0">
                <a:latin typeface="Consolas" panose="020B0609020204030204" pitchFamily="49" charset="0"/>
              </a:rPr>
              <a:t>");</a:t>
            </a:r>
          </a:p>
          <a:p>
            <a:pPr marL="457200" lvl="1" indent="0">
              <a:buNone/>
            </a:pPr>
            <a:r>
              <a:rPr lang="en-US" sz="1600" dirty="0">
                <a:latin typeface="Consolas" panose="020B0609020204030204" pitchFamily="49" charset="0"/>
              </a:rPr>
              <a:t>var gasSensor1 = </a:t>
            </a:r>
            <a:r>
              <a:rPr lang="en-US" sz="1600" dirty="0" err="1">
                <a:latin typeface="Consolas" panose="020B0609020204030204" pitchFamily="49" charset="0"/>
              </a:rPr>
              <a:t>rtInstances</a:t>
            </a:r>
            <a:r>
              <a:rPr lang="en-US" sz="1600" dirty="0">
                <a:latin typeface="Consolas" panose="020B0609020204030204" pitchFamily="49" charset="0"/>
              </a:rPr>
              <a:t>[“Sensor1"];</a:t>
            </a:r>
          </a:p>
          <a:p>
            <a:pPr marL="457200" lvl="1" indent="0">
              <a:buNone/>
            </a:pPr>
            <a:r>
              <a:rPr lang="en-US" sz="1600" dirty="0" err="1">
                <a:latin typeface="Consolas" panose="020B0609020204030204" pitchFamily="49" charset="0"/>
              </a:rPr>
              <a:t>Assert.Equal</a:t>
            </a:r>
            <a:r>
              <a:rPr lang="en-US" sz="1600" dirty="0">
                <a:latin typeface="Consolas" panose="020B0609020204030204" pitchFamily="49" charset="0"/>
              </a:rPr>
              <a:t>(20, gasSensor1.Ppm);</a:t>
            </a:r>
          </a:p>
          <a:p>
            <a:pPr marL="0" indent="0">
              <a:buNone/>
            </a:pPr>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E42E23BE-C5AF-D8A8-EE3B-96953021AB6C}"/>
              </a:ext>
            </a:extLst>
          </p:cNvPr>
          <p:cNvSpPr>
            <a:spLocks noGrp="1"/>
          </p:cNvSpPr>
          <p:nvPr>
            <p:ph type="sldNum" sz="quarter" idx="12"/>
          </p:nvPr>
        </p:nvSpPr>
        <p:spPr/>
        <p:txBody>
          <a:bodyPr/>
          <a:lstStyle/>
          <a:p>
            <a:fld id="{BD188CD3-179C-4C76-AE3D-EBE7AE601F5E}" type="slidenum">
              <a:rPr lang="en-US" smtClean="0"/>
              <a:t>70</a:t>
            </a:fld>
            <a:endParaRPr lang="en-US" dirty="0"/>
          </a:p>
        </p:txBody>
      </p:sp>
      <p:sp>
        <p:nvSpPr>
          <p:cNvPr id="6" name="Footer Placeholder 3">
            <a:extLst>
              <a:ext uri="{FF2B5EF4-FFF2-40B4-BE49-F238E27FC236}">
                <a16:creationId xmlns:a16="http://schemas.microsoft.com/office/drawing/2014/main" id="{36B31C8B-3433-C570-8FD9-68524B76C554}"/>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490486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47C56D-7C1D-4091-B575-930A5AE11A34}"/>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D9EB153C-4AC8-484A-A947-BD5E0AFE9536}"/>
              </a:ext>
            </a:extLst>
          </p:cNvPr>
          <p:cNvSpPr>
            <a:spLocks noGrp="1"/>
          </p:cNvSpPr>
          <p:nvPr>
            <p:ph type="sldNum" sz="quarter" idx="12"/>
          </p:nvPr>
        </p:nvSpPr>
        <p:spPr/>
        <p:txBody>
          <a:bodyPr/>
          <a:lstStyle/>
          <a:p>
            <a:fld id="{BD188CD3-179C-4C76-AE3D-EBE7AE601F5E}" type="slidenum">
              <a:rPr lang="en-US" smtClean="0"/>
              <a:t>71</a:t>
            </a:fld>
            <a:endParaRPr lang="en-US"/>
          </a:p>
        </p:txBody>
      </p:sp>
      <p:sp>
        <p:nvSpPr>
          <p:cNvPr id="6" name="TextBox 5">
            <a:extLst>
              <a:ext uri="{FF2B5EF4-FFF2-40B4-BE49-F238E27FC236}">
                <a16:creationId xmlns:a16="http://schemas.microsoft.com/office/drawing/2014/main" id="{039240CC-D611-4BC3-8E07-9740ABDEA2A9}"/>
              </a:ext>
            </a:extLst>
          </p:cNvPr>
          <p:cNvSpPr txBox="1"/>
          <p:nvPr/>
        </p:nvSpPr>
        <p:spPr>
          <a:xfrm>
            <a:off x="418872" y="906601"/>
            <a:ext cx="11354256" cy="4524315"/>
          </a:xfrm>
          <a:prstGeom prst="rect">
            <a:avLst/>
          </a:prstGeom>
          <a:noFill/>
        </p:spPr>
        <p:txBody>
          <a:bodyPr wrap="square" rtlCol="0">
            <a:spAutoFit/>
          </a:bodyPr>
          <a:lstStyle/>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r>
              <a:rPr lang="en-US" sz="7200" dirty="0">
                <a:solidFill>
                  <a:srgbClr val="0070C0"/>
                </a:solidFill>
                <a:latin typeface="Consolas" panose="020B0609020204030204" pitchFamily="49" charset="0"/>
              </a:rPr>
              <a:t>DEMO:</a:t>
            </a:r>
            <a:br>
              <a:rPr lang="en-US" sz="7200" dirty="0">
                <a:solidFill>
                  <a:srgbClr val="0070C0"/>
                </a:solidFill>
                <a:latin typeface="Consolas" panose="020B0609020204030204" pitchFamily="49" charset="0"/>
              </a:rPr>
            </a:br>
            <a:r>
              <a:rPr lang="en-US" sz="3600" dirty="0">
                <a:solidFill>
                  <a:srgbClr val="0070C0"/>
                </a:solidFill>
                <a:latin typeface="Consolas" panose="020B0609020204030204" pitchFamily="49" charset="0"/>
              </a:rPr>
              <a:t>Downloading the APIs and Workbench</a:t>
            </a:r>
            <a:br>
              <a:rPr lang="en-US" sz="3600" dirty="0">
                <a:solidFill>
                  <a:srgbClr val="0070C0"/>
                </a:solidFill>
                <a:latin typeface="Consolas" panose="020B0609020204030204" pitchFamily="49" charset="0"/>
              </a:rPr>
            </a:br>
            <a:r>
              <a:rPr lang="en-US" sz="3600" dirty="0">
                <a:solidFill>
                  <a:srgbClr val="0070C0"/>
                </a:solidFill>
                <a:latin typeface="Consolas" panose="020B0609020204030204" pitchFamily="49" charset="0"/>
              </a:rPr>
              <a:t>and Building the Gas Sensor Model</a:t>
            </a:r>
            <a:endParaRPr lang="en-US" sz="7200" dirty="0">
              <a:solidFill>
                <a:srgbClr val="0070C0"/>
              </a:solidFill>
              <a:latin typeface="Consolas" panose="020B0609020204030204" pitchFamily="49" charset="0"/>
            </a:endParaRPr>
          </a:p>
          <a:p>
            <a:r>
              <a:rPr lang="en-US" dirty="0">
                <a:latin typeface="Consolas" panose="020B0609020204030204" pitchFamily="49" charset="0"/>
              </a:rPr>
              <a:t>                </a:t>
            </a:r>
          </a:p>
        </p:txBody>
      </p:sp>
      <p:cxnSp>
        <p:nvCxnSpPr>
          <p:cNvPr id="7" name="Straight Connector 6">
            <a:extLst>
              <a:ext uri="{FF2B5EF4-FFF2-40B4-BE49-F238E27FC236}">
                <a16:creationId xmlns:a16="http://schemas.microsoft.com/office/drawing/2014/main" id="{D036CB3A-D326-4E94-82D5-6EA907105FEC}"/>
              </a:ext>
            </a:extLst>
          </p:cNvPr>
          <p:cNvCxnSpPr>
            <a:cxnSpLocks/>
          </p:cNvCxnSpPr>
          <p:nvPr/>
        </p:nvCxnSpPr>
        <p:spPr>
          <a:xfrm>
            <a:off x="418872" y="3904058"/>
            <a:ext cx="1142194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063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47C56D-7C1D-4091-B575-930A5AE11A34}"/>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D9EB153C-4AC8-484A-A947-BD5E0AFE9536}"/>
              </a:ext>
            </a:extLst>
          </p:cNvPr>
          <p:cNvSpPr>
            <a:spLocks noGrp="1"/>
          </p:cNvSpPr>
          <p:nvPr>
            <p:ph type="sldNum" sz="quarter" idx="12"/>
          </p:nvPr>
        </p:nvSpPr>
        <p:spPr/>
        <p:txBody>
          <a:bodyPr/>
          <a:lstStyle/>
          <a:p>
            <a:fld id="{BD188CD3-179C-4C76-AE3D-EBE7AE601F5E}" type="slidenum">
              <a:rPr lang="en-US" smtClean="0"/>
              <a:t>72</a:t>
            </a:fld>
            <a:endParaRPr lang="en-US"/>
          </a:p>
        </p:txBody>
      </p:sp>
      <p:sp>
        <p:nvSpPr>
          <p:cNvPr id="6" name="TextBox 5">
            <a:extLst>
              <a:ext uri="{FF2B5EF4-FFF2-40B4-BE49-F238E27FC236}">
                <a16:creationId xmlns:a16="http://schemas.microsoft.com/office/drawing/2014/main" id="{039240CC-D611-4BC3-8E07-9740ABDEA2A9}"/>
              </a:ext>
            </a:extLst>
          </p:cNvPr>
          <p:cNvSpPr txBox="1"/>
          <p:nvPr/>
        </p:nvSpPr>
        <p:spPr>
          <a:xfrm>
            <a:off x="418872" y="906601"/>
            <a:ext cx="11354256" cy="4524315"/>
          </a:xfrm>
          <a:prstGeom prst="rect">
            <a:avLst/>
          </a:prstGeom>
          <a:noFill/>
        </p:spPr>
        <p:txBody>
          <a:bodyPr wrap="square" rtlCol="0">
            <a:spAutoFit/>
          </a:bodyPr>
          <a:lstStyle/>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r>
              <a:rPr lang="en-US" sz="7200" dirty="0">
                <a:solidFill>
                  <a:srgbClr val="0070C0"/>
                </a:solidFill>
                <a:latin typeface="Consolas" panose="020B0609020204030204" pitchFamily="49" charset="0"/>
              </a:rPr>
              <a:t>DEMO:</a:t>
            </a:r>
            <a:br>
              <a:rPr lang="en-US" sz="7200" dirty="0">
                <a:solidFill>
                  <a:srgbClr val="0070C0"/>
                </a:solidFill>
                <a:latin typeface="Consolas" panose="020B0609020204030204" pitchFamily="49" charset="0"/>
              </a:rPr>
            </a:br>
            <a:r>
              <a:rPr lang="en-US" sz="3600" dirty="0">
                <a:solidFill>
                  <a:srgbClr val="0070C0"/>
                </a:solidFill>
                <a:latin typeface="Consolas" panose="020B0609020204030204" pitchFamily="49" charset="0"/>
              </a:rPr>
              <a:t>Building the Unit Tests and Using the Workbench</a:t>
            </a:r>
            <a:endParaRPr lang="en-US" sz="7200" dirty="0">
              <a:solidFill>
                <a:srgbClr val="0070C0"/>
              </a:solidFill>
              <a:latin typeface="Consolas" panose="020B0609020204030204" pitchFamily="49" charset="0"/>
            </a:endParaRPr>
          </a:p>
          <a:p>
            <a:r>
              <a:rPr lang="en-US" dirty="0">
                <a:latin typeface="Consolas" panose="020B0609020204030204" pitchFamily="49" charset="0"/>
              </a:rPr>
              <a:t>                </a:t>
            </a:r>
          </a:p>
        </p:txBody>
      </p:sp>
      <p:cxnSp>
        <p:nvCxnSpPr>
          <p:cNvPr id="7" name="Straight Connector 6">
            <a:extLst>
              <a:ext uri="{FF2B5EF4-FFF2-40B4-BE49-F238E27FC236}">
                <a16:creationId xmlns:a16="http://schemas.microsoft.com/office/drawing/2014/main" id="{D036CB3A-D326-4E94-82D5-6EA907105FEC}"/>
              </a:ext>
            </a:extLst>
          </p:cNvPr>
          <p:cNvCxnSpPr>
            <a:cxnSpLocks/>
          </p:cNvCxnSpPr>
          <p:nvPr/>
        </p:nvCxnSpPr>
        <p:spPr>
          <a:xfrm>
            <a:off x="418872" y="3904058"/>
            <a:ext cx="1142194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6673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D5A4-188D-433A-A6CA-250E065E708F}"/>
              </a:ext>
            </a:extLst>
          </p:cNvPr>
          <p:cNvSpPr>
            <a:spLocks noGrp="1"/>
          </p:cNvSpPr>
          <p:nvPr>
            <p:ph type="title"/>
          </p:nvPr>
        </p:nvSpPr>
        <p:spPr/>
        <p:txBody>
          <a:bodyPr>
            <a:normAutofit/>
          </a:bodyPr>
          <a:lstStyle/>
          <a:p>
            <a:r>
              <a:rPr lang="en-US" dirty="0"/>
              <a:t>DEMO: A Digital Twin for a Wind Turbine</a:t>
            </a:r>
          </a:p>
        </p:txBody>
      </p:sp>
      <p:sp>
        <p:nvSpPr>
          <p:cNvPr id="3" name="Content Placeholder 2">
            <a:extLst>
              <a:ext uri="{FF2B5EF4-FFF2-40B4-BE49-F238E27FC236}">
                <a16:creationId xmlns:a16="http://schemas.microsoft.com/office/drawing/2014/main" id="{997F76E7-D713-4229-A366-F9EC50B08269}"/>
              </a:ext>
            </a:extLst>
          </p:cNvPr>
          <p:cNvSpPr>
            <a:spLocks noGrp="1"/>
          </p:cNvSpPr>
          <p:nvPr>
            <p:ph idx="1"/>
          </p:nvPr>
        </p:nvSpPr>
        <p:spPr>
          <a:xfrm>
            <a:off x="364437" y="931305"/>
            <a:ext cx="9038181" cy="2983349"/>
          </a:xfrm>
        </p:spPr>
        <p:txBody>
          <a:bodyPr>
            <a:normAutofit fontScale="85000" lnSpcReduction="10000"/>
          </a:bodyPr>
          <a:lstStyle/>
          <a:p>
            <a:r>
              <a:rPr lang="en-US" sz="2000" dirty="0"/>
              <a:t>Automatically </a:t>
            </a:r>
            <a:r>
              <a:rPr lang="en-US" sz="2000" b="1" dirty="0"/>
              <a:t>correlates telemetry </a:t>
            </a:r>
            <a:r>
              <a:rPr lang="en-US" sz="2000" dirty="0"/>
              <a:t>from each data source.</a:t>
            </a:r>
          </a:p>
          <a:p>
            <a:r>
              <a:rPr lang="en-US" sz="2000" b="1" dirty="0"/>
              <a:t>Immediately accesses and tracks dynamic, device-specific state </a:t>
            </a:r>
            <a:r>
              <a:rPr lang="en-US" sz="2000" dirty="0"/>
              <a:t>for each wind turbine; for example:</a:t>
            </a:r>
          </a:p>
          <a:p>
            <a:pPr lvl="1"/>
            <a:r>
              <a:rPr lang="en-US" sz="1800" dirty="0"/>
              <a:t>Knows turbine’s model  characteristics, service history and requirements (e.g., time until next service).</a:t>
            </a:r>
          </a:p>
          <a:p>
            <a:pPr lvl="1"/>
            <a:r>
              <a:rPr lang="en-US" sz="1800" dirty="0"/>
              <a:t>Tracks recent events (e.g., </a:t>
            </a:r>
            <a:r>
              <a:rPr lang="en-US" sz="1800" dirty="0" err="1"/>
              <a:t>overtemp</a:t>
            </a:r>
            <a:r>
              <a:rPr lang="en-US" sz="1800" dirty="0"/>
              <a:t>/overspeed events).</a:t>
            </a:r>
          </a:p>
          <a:p>
            <a:r>
              <a:rPr lang="en-US" sz="2000" b="1" dirty="0"/>
              <a:t>Introspects and alerts in real time </a:t>
            </a:r>
            <a:r>
              <a:rPr lang="en-US" sz="2000" dirty="0"/>
              <a:t>on derived device-specific state information; for example:</a:t>
            </a:r>
          </a:p>
          <a:p>
            <a:pPr lvl="1"/>
            <a:r>
              <a:rPr lang="en-US" sz="1800" dirty="0"/>
              <a:t>Tracks frequency and duration of </a:t>
            </a:r>
            <a:r>
              <a:rPr lang="en-US" sz="1800" dirty="0" err="1"/>
              <a:t>overtemp</a:t>
            </a:r>
            <a:r>
              <a:rPr lang="en-US" sz="1800" dirty="0"/>
              <a:t>/overspeed alerts and adjusts feedback based on dynamic analysis.</a:t>
            </a:r>
          </a:p>
          <a:p>
            <a:pPr lvl="1"/>
            <a:r>
              <a:rPr lang="en-US" sz="1800" dirty="0"/>
              <a:t>Adjusts time to alerting based on model &amp; characteristics.</a:t>
            </a:r>
          </a:p>
          <a:p>
            <a:pPr lvl="1"/>
            <a:r>
              <a:rPr lang="en-US" sz="1800" dirty="0"/>
              <a:t>Adjusts time to alerting if service is upcoming (higher likelihood of unexpected failure). </a:t>
            </a:r>
          </a:p>
          <a:p>
            <a:r>
              <a:rPr lang="en-US" sz="2000" b="1" dirty="0"/>
              <a:t>Scales</a:t>
            </a:r>
            <a:r>
              <a:rPr lang="en-US" sz="2000" dirty="0"/>
              <a:t> for 1000s of devices without database &amp; network delays.</a:t>
            </a:r>
            <a:endParaRPr lang="en-US" sz="2400" dirty="0"/>
          </a:p>
        </p:txBody>
      </p:sp>
      <p:sp>
        <p:nvSpPr>
          <p:cNvPr id="6" name="Slide Number Placeholder 5">
            <a:extLst>
              <a:ext uri="{FF2B5EF4-FFF2-40B4-BE49-F238E27FC236}">
                <a16:creationId xmlns:a16="http://schemas.microsoft.com/office/drawing/2014/main" id="{6A004283-4C5B-4B8E-9166-443F731931A6}"/>
              </a:ext>
            </a:extLst>
          </p:cNvPr>
          <p:cNvSpPr>
            <a:spLocks noGrp="1"/>
          </p:cNvSpPr>
          <p:nvPr>
            <p:ph type="sldNum" sz="quarter" idx="12"/>
          </p:nvPr>
        </p:nvSpPr>
        <p:spPr/>
        <p:txBody>
          <a:bodyPr/>
          <a:lstStyle/>
          <a:p>
            <a:fld id="{BD188CD3-179C-4C76-AE3D-EBE7AE601F5E}" type="slidenum">
              <a:rPr lang="en-US" smtClean="0"/>
              <a:t>73</a:t>
            </a:fld>
            <a:endParaRPr lang="en-US"/>
          </a:p>
        </p:txBody>
      </p:sp>
      <p:sp>
        <p:nvSpPr>
          <p:cNvPr id="9" name="Footer Placeholder 3">
            <a:extLst>
              <a:ext uri="{FF2B5EF4-FFF2-40B4-BE49-F238E27FC236}">
                <a16:creationId xmlns:a16="http://schemas.microsoft.com/office/drawing/2014/main" id="{D4BC4F2E-772E-4EC1-9014-E8052C5A8C78}"/>
              </a:ext>
            </a:extLst>
          </p:cNvPr>
          <p:cNvSpPr>
            <a:spLocks noGrp="1"/>
          </p:cNvSpPr>
          <p:nvPr>
            <p:ph type="ftr" sz="quarter" idx="11"/>
          </p:nvPr>
        </p:nvSpPr>
        <p:spPr>
          <a:xfrm>
            <a:off x="3352800" y="6356350"/>
            <a:ext cx="5486400" cy="365125"/>
          </a:xfrm>
        </p:spPr>
        <p:txBody>
          <a:bodyPr/>
          <a:lstStyle/>
          <a:p>
            <a:r>
              <a:rPr lang="en-US" dirty="0"/>
              <a:t>© ScaleOut Software, Inc.</a:t>
            </a:r>
          </a:p>
        </p:txBody>
      </p:sp>
      <p:pic>
        <p:nvPicPr>
          <p:cNvPr id="11" name="Content Placeholder 8">
            <a:extLst>
              <a:ext uri="{FF2B5EF4-FFF2-40B4-BE49-F238E27FC236}">
                <a16:creationId xmlns:a16="http://schemas.microsoft.com/office/drawing/2014/main" id="{D3F261C7-731D-4A2B-9FFA-06ECD4A6A8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237" y="3914654"/>
            <a:ext cx="7977206" cy="2304638"/>
          </a:xfrm>
          <a:prstGeom prst="rect">
            <a:avLst/>
          </a:prstGeom>
        </p:spPr>
      </p:pic>
      <p:grpSp>
        <p:nvGrpSpPr>
          <p:cNvPr id="7" name="Group 6">
            <a:extLst>
              <a:ext uri="{FF2B5EF4-FFF2-40B4-BE49-F238E27FC236}">
                <a16:creationId xmlns:a16="http://schemas.microsoft.com/office/drawing/2014/main" id="{9FA9E67A-4DFF-4B78-8CDC-810A9EFB5788}"/>
              </a:ext>
            </a:extLst>
          </p:cNvPr>
          <p:cNvGrpSpPr/>
          <p:nvPr/>
        </p:nvGrpSpPr>
        <p:grpSpPr>
          <a:xfrm>
            <a:off x="9738847" y="1206972"/>
            <a:ext cx="1990725" cy="2932900"/>
            <a:chOff x="9738847" y="1206972"/>
            <a:chExt cx="1990725" cy="2932900"/>
          </a:xfrm>
        </p:grpSpPr>
        <p:pic>
          <p:nvPicPr>
            <p:cNvPr id="4" name="Picture 3">
              <a:extLst>
                <a:ext uri="{FF2B5EF4-FFF2-40B4-BE49-F238E27FC236}">
                  <a16:creationId xmlns:a16="http://schemas.microsoft.com/office/drawing/2014/main" id="{E7C18E5F-FA2C-4FC3-908E-04A369318677}"/>
                </a:ext>
              </a:extLst>
            </p:cNvPr>
            <p:cNvPicPr>
              <a:picLocks noChangeAspect="1"/>
            </p:cNvPicPr>
            <p:nvPr/>
          </p:nvPicPr>
          <p:blipFill>
            <a:blip r:embed="rId4"/>
            <a:stretch>
              <a:fillRect/>
            </a:stretch>
          </p:blipFill>
          <p:spPr>
            <a:xfrm>
              <a:off x="9761189" y="1468582"/>
              <a:ext cx="1946040" cy="1797019"/>
            </a:xfrm>
            <a:prstGeom prst="rect">
              <a:avLst/>
            </a:prstGeom>
          </p:spPr>
        </p:pic>
        <p:pic>
          <p:nvPicPr>
            <p:cNvPr id="5" name="Picture 4">
              <a:extLst>
                <a:ext uri="{FF2B5EF4-FFF2-40B4-BE49-F238E27FC236}">
                  <a16:creationId xmlns:a16="http://schemas.microsoft.com/office/drawing/2014/main" id="{16DC0B99-D450-40AB-A2C1-0B051EEC6BC0}"/>
                </a:ext>
              </a:extLst>
            </p:cNvPr>
            <p:cNvPicPr>
              <a:picLocks noChangeAspect="1"/>
            </p:cNvPicPr>
            <p:nvPr/>
          </p:nvPicPr>
          <p:blipFill>
            <a:blip r:embed="rId5"/>
            <a:stretch>
              <a:fillRect/>
            </a:stretch>
          </p:blipFill>
          <p:spPr>
            <a:xfrm>
              <a:off x="9738847" y="3311197"/>
              <a:ext cx="1990725" cy="828675"/>
            </a:xfrm>
            <a:prstGeom prst="rect">
              <a:avLst/>
            </a:prstGeom>
          </p:spPr>
        </p:pic>
        <p:sp>
          <p:nvSpPr>
            <p:cNvPr id="10" name="TextBox 9">
              <a:extLst>
                <a:ext uri="{FF2B5EF4-FFF2-40B4-BE49-F238E27FC236}">
                  <a16:creationId xmlns:a16="http://schemas.microsoft.com/office/drawing/2014/main" id="{678E2AE3-881E-4949-A72B-0CE855CB63C7}"/>
                </a:ext>
              </a:extLst>
            </p:cNvPr>
            <p:cNvSpPr txBox="1"/>
            <p:nvPr/>
          </p:nvSpPr>
          <p:spPr>
            <a:xfrm>
              <a:off x="10049597" y="1206972"/>
              <a:ext cx="1369225" cy="261610"/>
            </a:xfrm>
            <a:prstGeom prst="rect">
              <a:avLst/>
            </a:prstGeom>
            <a:noFill/>
          </p:spPr>
          <p:txBody>
            <a:bodyPr wrap="square" rtlCol="0">
              <a:spAutoFit/>
            </a:bodyPr>
            <a:lstStyle/>
            <a:p>
              <a:pPr algn="ctr"/>
              <a:r>
                <a:rPr lang="en-US" sz="1100"/>
                <a:t>Jul 22, 2019</a:t>
              </a:r>
            </a:p>
          </p:txBody>
        </p:sp>
      </p:grpSp>
      <p:sp>
        <p:nvSpPr>
          <p:cNvPr id="12" name="Rectangle 11">
            <a:extLst>
              <a:ext uri="{FF2B5EF4-FFF2-40B4-BE49-F238E27FC236}">
                <a16:creationId xmlns:a16="http://schemas.microsoft.com/office/drawing/2014/main" id="{A78954A2-4BB5-48E6-859D-15639E98C00A}"/>
              </a:ext>
            </a:extLst>
          </p:cNvPr>
          <p:cNvSpPr/>
          <p:nvPr/>
        </p:nvSpPr>
        <p:spPr>
          <a:xfrm>
            <a:off x="9762126" y="1468582"/>
            <a:ext cx="1946040" cy="266930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2292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4C19-9E67-4779-A764-8B1103FCFDA8}"/>
              </a:ext>
            </a:extLst>
          </p:cNvPr>
          <p:cNvSpPr>
            <a:spLocks noGrp="1"/>
          </p:cNvSpPr>
          <p:nvPr>
            <p:ph type="title"/>
          </p:nvPr>
        </p:nvSpPr>
        <p:spPr/>
        <p:txBody>
          <a:bodyPr/>
          <a:lstStyle/>
          <a:p>
            <a:r>
              <a:rPr lang="en-US"/>
              <a:t>Sample Application with Code (C#)</a:t>
            </a:r>
          </a:p>
        </p:txBody>
      </p:sp>
      <p:sp>
        <p:nvSpPr>
          <p:cNvPr id="3" name="Content Placeholder 2">
            <a:extLst>
              <a:ext uri="{FF2B5EF4-FFF2-40B4-BE49-F238E27FC236}">
                <a16:creationId xmlns:a16="http://schemas.microsoft.com/office/drawing/2014/main" id="{A46DAE24-37BA-4746-920D-D1F4F7793ADE}"/>
              </a:ext>
            </a:extLst>
          </p:cNvPr>
          <p:cNvSpPr>
            <a:spLocks noGrp="1"/>
          </p:cNvSpPr>
          <p:nvPr>
            <p:ph idx="1"/>
          </p:nvPr>
        </p:nvSpPr>
        <p:spPr>
          <a:xfrm>
            <a:off x="364434" y="1028701"/>
            <a:ext cx="11380153" cy="3190442"/>
          </a:xfrm>
        </p:spPr>
        <p:txBody>
          <a:bodyPr>
            <a:normAutofit/>
          </a:bodyPr>
          <a:lstStyle/>
          <a:p>
            <a:r>
              <a:rPr lang="en-US" sz="2000"/>
              <a:t>Goal: Illustrate use of digital twin to analyze temperature telemetry from a wind turbine.</a:t>
            </a:r>
          </a:p>
          <a:p>
            <a:r>
              <a:rPr lang="en-US" sz="2000"/>
              <a:t>Digital twin tracks:</a:t>
            </a:r>
          </a:p>
          <a:p>
            <a:pPr lvl="1"/>
            <a:r>
              <a:rPr lang="en-US" sz="2000" i="1"/>
              <a:t>Parameters</a:t>
            </a:r>
            <a:r>
              <a:rPr lang="en-US" sz="2000"/>
              <a:t>: model, pre-maintenance period based on model, max. allowed temperature, </a:t>
            </a:r>
            <a:br>
              <a:rPr lang="en-US" sz="2000"/>
            </a:br>
            <a:r>
              <a:rPr lang="en-US" sz="2000"/>
              <a:t>max. allowed over-temp duration (normal and pre-maintenance)</a:t>
            </a:r>
          </a:p>
          <a:p>
            <a:pPr lvl="1"/>
            <a:r>
              <a:rPr lang="en-US" sz="2000" i="1"/>
              <a:t>Dynamic state</a:t>
            </a:r>
            <a:r>
              <a:rPr lang="en-US" sz="2000"/>
              <a:t>: time to next maintenance, over-temp condition and its duration</a:t>
            </a:r>
          </a:p>
          <a:p>
            <a:r>
              <a:rPr lang="en-US" sz="2000"/>
              <a:t>Message processing:</a:t>
            </a:r>
          </a:p>
          <a:p>
            <a:pPr lvl="1"/>
            <a:r>
              <a:rPr lang="en-US" sz="2000"/>
              <a:t>Determines onset of and recovery from over-temp condition</a:t>
            </a:r>
          </a:p>
          <a:p>
            <a:pPr lvl="1"/>
            <a:r>
              <a:rPr lang="en-US" sz="2000"/>
              <a:t>Alerts at maximum allowed duration based on normal and pre-maintenance conditions</a:t>
            </a:r>
          </a:p>
          <a:p>
            <a:pPr lvl="1"/>
            <a:r>
              <a:rPr lang="en-US" sz="2000"/>
              <a:t>Logs incidents for time-windowing analysis</a:t>
            </a:r>
            <a:endParaRPr lang="en-US"/>
          </a:p>
        </p:txBody>
      </p:sp>
      <p:sp>
        <p:nvSpPr>
          <p:cNvPr id="4" name="Footer Placeholder 3">
            <a:extLst>
              <a:ext uri="{FF2B5EF4-FFF2-40B4-BE49-F238E27FC236}">
                <a16:creationId xmlns:a16="http://schemas.microsoft.com/office/drawing/2014/main" id="{1681F0E2-6864-4531-8CF0-4569950E669B}"/>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514569A6-2D45-4926-A475-7B8BB97EB7AD}"/>
              </a:ext>
            </a:extLst>
          </p:cNvPr>
          <p:cNvSpPr>
            <a:spLocks noGrp="1"/>
          </p:cNvSpPr>
          <p:nvPr>
            <p:ph type="sldNum" sz="quarter" idx="12"/>
          </p:nvPr>
        </p:nvSpPr>
        <p:spPr/>
        <p:txBody>
          <a:bodyPr/>
          <a:lstStyle/>
          <a:p>
            <a:fld id="{BD188CD3-179C-4C76-AE3D-EBE7AE601F5E}" type="slidenum">
              <a:rPr lang="en-US" smtClean="0"/>
              <a:t>74</a:t>
            </a:fld>
            <a:endParaRPr lang="en-US"/>
          </a:p>
        </p:txBody>
      </p:sp>
      <p:sp>
        <p:nvSpPr>
          <p:cNvPr id="6" name="AutoShape 2" descr="https://files.slack.com/files-pri/T0NHF810R-FDELP7QTG/image_from_ios.jpg">
            <a:extLst>
              <a:ext uri="{FF2B5EF4-FFF2-40B4-BE49-F238E27FC236}">
                <a16:creationId xmlns:a16="http://schemas.microsoft.com/office/drawing/2014/main" id="{6D7469DE-1AF1-47CB-8FCE-E953FEA320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787C52DC-2CEE-433C-9018-9EA913FE6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5144" y="4398126"/>
            <a:ext cx="9136912" cy="1396300"/>
          </a:xfrm>
          <a:prstGeom prst="rect">
            <a:avLst/>
          </a:prstGeom>
          <a:ln w="12700">
            <a:solidFill>
              <a:schemeClr val="accent1"/>
            </a:solidFill>
          </a:ln>
        </p:spPr>
      </p:pic>
      <p:sp>
        <p:nvSpPr>
          <p:cNvPr id="9" name="TextBox 8">
            <a:extLst>
              <a:ext uri="{FF2B5EF4-FFF2-40B4-BE49-F238E27FC236}">
                <a16:creationId xmlns:a16="http://schemas.microsoft.com/office/drawing/2014/main" id="{8B15E6BD-2684-48EA-B393-9FBC2945E7DF}"/>
              </a:ext>
            </a:extLst>
          </p:cNvPr>
          <p:cNvSpPr txBox="1"/>
          <p:nvPr/>
        </p:nvSpPr>
        <p:spPr>
          <a:xfrm>
            <a:off x="4755519" y="5808035"/>
            <a:ext cx="2376163" cy="369332"/>
          </a:xfrm>
          <a:prstGeom prst="rect">
            <a:avLst/>
          </a:prstGeom>
          <a:noFill/>
        </p:spPr>
        <p:txBody>
          <a:bodyPr wrap="none" rtlCol="0">
            <a:spAutoFit/>
          </a:bodyPr>
          <a:lstStyle/>
          <a:p>
            <a:r>
              <a:rPr lang="en-US"/>
              <a:t>Block Island Wind Farm</a:t>
            </a:r>
          </a:p>
        </p:txBody>
      </p:sp>
    </p:spTree>
    <p:extLst>
      <p:ext uri="{BB962C8B-B14F-4D97-AF65-F5344CB8AC3E}">
        <p14:creationId xmlns:p14="http://schemas.microsoft.com/office/powerpoint/2010/main" val="3623213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36E5-51C4-421C-BA6A-88E793874DD4}"/>
              </a:ext>
            </a:extLst>
          </p:cNvPr>
          <p:cNvSpPr>
            <a:spLocks noGrp="1"/>
          </p:cNvSpPr>
          <p:nvPr>
            <p:ph type="title"/>
          </p:nvPr>
        </p:nvSpPr>
        <p:spPr/>
        <p:txBody>
          <a:bodyPr/>
          <a:lstStyle/>
          <a:p>
            <a:r>
              <a:rPr lang="en-US"/>
              <a:t>Sample State Object (C#)</a:t>
            </a:r>
          </a:p>
        </p:txBody>
      </p:sp>
      <p:sp>
        <p:nvSpPr>
          <p:cNvPr id="4" name="Footer Placeholder 3">
            <a:extLst>
              <a:ext uri="{FF2B5EF4-FFF2-40B4-BE49-F238E27FC236}">
                <a16:creationId xmlns:a16="http://schemas.microsoft.com/office/drawing/2014/main" id="{F73CCF72-1605-45F9-AC0C-EB3ABDD37329}"/>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2AE7BB3C-160B-414C-B450-597208C1F624}"/>
              </a:ext>
            </a:extLst>
          </p:cNvPr>
          <p:cNvSpPr>
            <a:spLocks noGrp="1"/>
          </p:cNvSpPr>
          <p:nvPr>
            <p:ph type="sldNum" sz="quarter" idx="12"/>
          </p:nvPr>
        </p:nvSpPr>
        <p:spPr/>
        <p:txBody>
          <a:bodyPr/>
          <a:lstStyle/>
          <a:p>
            <a:fld id="{BD188CD3-179C-4C76-AE3D-EBE7AE601F5E}" type="slidenum">
              <a:rPr lang="en-US" smtClean="0"/>
              <a:t>75</a:t>
            </a:fld>
            <a:endParaRPr lang="en-US"/>
          </a:p>
        </p:txBody>
      </p:sp>
      <p:sp>
        <p:nvSpPr>
          <p:cNvPr id="6" name="TextBox 5">
            <a:extLst>
              <a:ext uri="{FF2B5EF4-FFF2-40B4-BE49-F238E27FC236}">
                <a16:creationId xmlns:a16="http://schemas.microsoft.com/office/drawing/2014/main" id="{5927EC37-52BB-40D4-8DC7-258314D379A7}"/>
              </a:ext>
            </a:extLst>
          </p:cNvPr>
          <p:cNvSpPr txBox="1"/>
          <p:nvPr/>
        </p:nvSpPr>
        <p:spPr>
          <a:xfrm>
            <a:off x="604007" y="906601"/>
            <a:ext cx="11148969" cy="5078313"/>
          </a:xfrm>
          <a:prstGeom prst="rect">
            <a:avLst/>
          </a:prstGeom>
          <a:noFill/>
        </p:spPr>
        <p:txBody>
          <a:bodyPr wrap="square" rtlCol="0">
            <a:spAutoFit/>
          </a:bodyPr>
          <a:lstStyle/>
          <a:p>
            <a:r>
              <a:rPr lang="en-US">
                <a:solidFill>
                  <a:srgbClr val="0000FF"/>
                </a:solidFill>
                <a:latin typeface="Consolas" panose="020B0609020204030204" pitchFamily="49" charset="0"/>
              </a:rPr>
              <a:t>public</a:t>
            </a:r>
            <a:r>
              <a:rPr lang="en-US">
                <a:latin typeface="Consolas" panose="020B0609020204030204" pitchFamily="49" charset="0"/>
              </a:rPr>
              <a:t> </a:t>
            </a:r>
            <a:r>
              <a:rPr lang="en-US">
                <a:solidFill>
                  <a:srgbClr val="0000FF"/>
                </a:solidFill>
                <a:latin typeface="Consolas" panose="020B0609020204030204" pitchFamily="49" charset="0"/>
              </a:rPr>
              <a:t>class</a:t>
            </a:r>
            <a:r>
              <a:rPr lang="en-US">
                <a:latin typeface="Consolas" panose="020B0609020204030204" pitchFamily="49" charset="0"/>
              </a:rPr>
              <a:t> </a:t>
            </a:r>
            <a:r>
              <a:rPr lang="en-US" err="1">
                <a:solidFill>
                  <a:schemeClr val="accent1">
                    <a:lumMod val="75000"/>
                  </a:schemeClr>
                </a:solidFill>
                <a:latin typeface="Consolas" panose="020B0609020204030204" pitchFamily="49" charset="0"/>
              </a:rPr>
              <a:t>WindTurbine</a:t>
            </a:r>
            <a:r>
              <a:rPr lang="en-US">
                <a:latin typeface="Consolas" panose="020B0609020204030204" pitchFamily="49" charset="0"/>
              </a:rPr>
              <a:t> : </a:t>
            </a:r>
            <a:r>
              <a:rPr lang="en-US" err="1">
                <a:solidFill>
                  <a:schemeClr val="accent1">
                    <a:lumMod val="75000"/>
                  </a:schemeClr>
                </a:solidFill>
                <a:latin typeface="Consolas" panose="020B0609020204030204" pitchFamily="49" charset="0"/>
              </a:rPr>
              <a:t>DigitalTwinBase</a:t>
            </a:r>
            <a:endParaRPr lang="en-US">
              <a:solidFill>
                <a:schemeClr val="accent1">
                  <a:lumMod val="75000"/>
                </a:schemeClr>
              </a:solidFill>
              <a:latin typeface="Consolas" panose="020B0609020204030204" pitchFamily="49" charset="0"/>
            </a:endParaRPr>
          </a:p>
          <a:p>
            <a:r>
              <a:rPr lang="en-US">
                <a:latin typeface="Consolas" panose="020B0609020204030204" pitchFamily="49" charset="0"/>
              </a:rPr>
              <a:t>{</a:t>
            </a:r>
          </a:p>
          <a:p>
            <a:r>
              <a:rPr lang="en-US">
                <a:latin typeface="Consolas" panose="020B0609020204030204" pitchFamily="49" charset="0"/>
              </a:rPr>
              <a:t>    </a:t>
            </a:r>
            <a:r>
              <a:rPr lang="en-US">
                <a:solidFill>
                  <a:schemeClr val="accent6">
                    <a:lumMod val="75000"/>
                  </a:schemeClr>
                </a:solidFill>
                <a:latin typeface="Consolas" panose="020B0609020204030204" pitchFamily="49" charset="0"/>
              </a:rPr>
              <a:t>// physical characteristics:</a:t>
            </a:r>
          </a:p>
          <a:p>
            <a:r>
              <a:rPr lang="en-US">
                <a:latin typeface="Consolas" panose="020B0609020204030204" pitchFamily="49" charset="0"/>
              </a:rPr>
              <a:t>    </a:t>
            </a:r>
            <a:r>
              <a:rPr lang="en-US">
                <a:solidFill>
                  <a:srgbClr val="0000FF"/>
                </a:solidFill>
                <a:latin typeface="Consolas" panose="020B0609020204030204" pitchFamily="49" charset="0"/>
              </a:rPr>
              <a:t>public</a:t>
            </a:r>
            <a:r>
              <a:rPr lang="en-US">
                <a:latin typeface="Consolas" panose="020B0609020204030204" pitchFamily="49" charset="0"/>
              </a:rPr>
              <a:t> </a:t>
            </a:r>
            <a:r>
              <a:rPr lang="en-US">
                <a:solidFill>
                  <a:srgbClr val="0000FF"/>
                </a:solidFill>
                <a:latin typeface="Consolas" panose="020B0609020204030204" pitchFamily="49" charset="0"/>
              </a:rPr>
              <a:t>const</a:t>
            </a:r>
            <a:r>
              <a:rPr lang="en-US">
                <a:latin typeface="Consolas" panose="020B0609020204030204" pitchFamily="49" charset="0"/>
              </a:rPr>
              <a:t> </a:t>
            </a:r>
            <a:r>
              <a:rPr lang="en-US">
                <a:solidFill>
                  <a:srgbClr val="0000FF"/>
                </a:solidFill>
                <a:latin typeface="Consolas" panose="020B0609020204030204" pitchFamily="49" charset="0"/>
              </a:rPr>
              <a:t>string</a:t>
            </a:r>
            <a:r>
              <a:rPr lang="en-US">
                <a:latin typeface="Consolas" panose="020B0609020204030204" pitchFamily="49" charset="0"/>
              </a:rPr>
              <a:t> </a:t>
            </a:r>
            <a:r>
              <a:rPr lang="en-US" err="1">
                <a:latin typeface="Consolas" panose="020B0609020204030204" pitchFamily="49" charset="0"/>
              </a:rPr>
              <a:t>DigitalTwinModelType</a:t>
            </a:r>
            <a:r>
              <a:rPr lang="en-US">
                <a:latin typeface="Consolas" panose="020B0609020204030204" pitchFamily="49" charset="0"/>
              </a:rPr>
              <a:t> = </a:t>
            </a:r>
            <a:r>
              <a:rPr lang="en-US">
                <a:solidFill>
                  <a:srgbClr val="C00000"/>
                </a:solidFill>
                <a:latin typeface="Consolas" panose="020B0609020204030204" pitchFamily="49" charset="0"/>
              </a:rPr>
              <a:t>"</a:t>
            </a:r>
            <a:r>
              <a:rPr lang="en-US" err="1">
                <a:solidFill>
                  <a:srgbClr val="C00000"/>
                </a:solidFill>
                <a:latin typeface="Consolas" panose="020B0609020204030204" pitchFamily="49" charset="0"/>
              </a:rPr>
              <a:t>windturbine</a:t>
            </a:r>
            <a:r>
              <a:rPr lang="en-US">
                <a:solidFill>
                  <a:srgbClr val="C00000"/>
                </a:solidFill>
                <a:latin typeface="Consolas" panose="020B0609020204030204" pitchFamily="49" charset="0"/>
              </a:rPr>
              <a:t>"</a:t>
            </a:r>
            <a:r>
              <a:rPr lang="en-US">
                <a:latin typeface="Consolas" panose="020B0609020204030204" pitchFamily="49" charset="0"/>
              </a:rPr>
              <a:t>;</a:t>
            </a:r>
          </a:p>
          <a:p>
            <a:r>
              <a:rPr lang="en-US">
                <a:latin typeface="Consolas" panose="020B0609020204030204" pitchFamily="49" charset="0"/>
              </a:rPr>
              <a:t>    </a:t>
            </a:r>
            <a:r>
              <a:rPr lang="en-US">
                <a:solidFill>
                  <a:srgbClr val="0000FF"/>
                </a:solidFill>
                <a:latin typeface="Consolas" panose="020B0609020204030204" pitchFamily="49" charset="0"/>
              </a:rPr>
              <a:t>public</a:t>
            </a:r>
            <a:r>
              <a:rPr lang="en-US">
                <a:latin typeface="Consolas" panose="020B0609020204030204" pitchFamily="49" charset="0"/>
              </a:rPr>
              <a:t> </a:t>
            </a:r>
            <a:r>
              <a:rPr lang="en-US" err="1">
                <a:solidFill>
                  <a:schemeClr val="accent1">
                    <a:lumMod val="75000"/>
                  </a:schemeClr>
                </a:solidFill>
                <a:latin typeface="Consolas" panose="020B0609020204030204" pitchFamily="49" charset="0"/>
              </a:rPr>
              <a:t>WindTurbineModel</a:t>
            </a:r>
            <a:r>
              <a:rPr lang="en-US">
                <a:latin typeface="Consolas" panose="020B0609020204030204" pitchFamily="49" charset="0"/>
              </a:rPr>
              <a:t> </a:t>
            </a:r>
            <a:r>
              <a:rPr lang="en-US" err="1">
                <a:latin typeface="Consolas" panose="020B0609020204030204" pitchFamily="49" charset="0"/>
              </a:rPr>
              <a:t>TurbineModel</a:t>
            </a:r>
            <a:r>
              <a:rPr lang="en-US">
                <a:latin typeface="Consolas" panose="020B0609020204030204" pitchFamily="49" charset="0"/>
              </a:rPr>
              <a:t> { </a:t>
            </a:r>
            <a:r>
              <a:rPr lang="en-US">
                <a:solidFill>
                  <a:srgbClr val="0000FF"/>
                </a:solidFill>
                <a:latin typeface="Consolas" panose="020B0609020204030204" pitchFamily="49" charset="0"/>
              </a:rPr>
              <a:t>get</a:t>
            </a:r>
            <a:r>
              <a:rPr lang="en-US">
                <a:latin typeface="Consolas" panose="020B0609020204030204" pitchFamily="49" charset="0"/>
              </a:rPr>
              <a:t>; </a:t>
            </a:r>
            <a:r>
              <a:rPr lang="en-US">
                <a:solidFill>
                  <a:srgbClr val="0000FF"/>
                </a:solidFill>
                <a:latin typeface="Consolas" panose="020B0609020204030204" pitchFamily="49" charset="0"/>
              </a:rPr>
              <a:t>set</a:t>
            </a:r>
            <a:r>
              <a:rPr lang="en-US">
                <a:latin typeface="Consolas" panose="020B0609020204030204" pitchFamily="49" charset="0"/>
              </a:rPr>
              <a:t>; } = </a:t>
            </a:r>
            <a:r>
              <a:rPr lang="en-US">
                <a:solidFill>
                  <a:schemeClr val="accent1">
                    <a:lumMod val="75000"/>
                  </a:schemeClr>
                </a:solidFill>
                <a:latin typeface="Consolas" panose="020B0609020204030204" pitchFamily="49" charset="0"/>
              </a:rPr>
              <a:t>WindTurbineModel</a:t>
            </a:r>
            <a:r>
              <a:rPr lang="en-US">
                <a:latin typeface="Consolas" panose="020B0609020204030204" pitchFamily="49" charset="0"/>
              </a:rPr>
              <a:t>.Model7331;</a:t>
            </a:r>
          </a:p>
          <a:p>
            <a:r>
              <a:rPr lang="en-US">
                <a:latin typeface="Consolas" panose="020B0609020204030204" pitchFamily="49" charset="0"/>
              </a:rPr>
              <a:t>    </a:t>
            </a:r>
            <a:r>
              <a:rPr lang="en-US">
                <a:solidFill>
                  <a:srgbClr val="0000FF"/>
                </a:solidFill>
                <a:latin typeface="Consolas" panose="020B0609020204030204" pitchFamily="49" charset="0"/>
              </a:rPr>
              <a:t>public</a:t>
            </a:r>
            <a:r>
              <a:rPr lang="en-US">
                <a:latin typeface="Consolas" panose="020B0609020204030204" pitchFamily="49" charset="0"/>
              </a:rPr>
              <a:t> </a:t>
            </a:r>
            <a:r>
              <a:rPr lang="en-US" err="1">
                <a:solidFill>
                  <a:schemeClr val="accent1">
                    <a:lumMod val="75000"/>
                  </a:schemeClr>
                </a:solidFill>
                <a:latin typeface="Consolas" panose="020B0609020204030204" pitchFamily="49" charset="0"/>
              </a:rPr>
              <a:t>DateTime</a:t>
            </a:r>
            <a:r>
              <a:rPr lang="en-US">
                <a:latin typeface="Consolas" panose="020B0609020204030204" pitchFamily="49" charset="0"/>
              </a:rPr>
              <a:t>  </a:t>
            </a:r>
            <a:r>
              <a:rPr lang="en-US" err="1">
                <a:latin typeface="Consolas" panose="020B0609020204030204" pitchFamily="49" charset="0"/>
              </a:rPr>
              <a:t>NextMaintDate</a:t>
            </a:r>
            <a:r>
              <a:rPr lang="en-US">
                <a:latin typeface="Consolas" panose="020B0609020204030204" pitchFamily="49" charset="0"/>
              </a:rPr>
              <a:t> { </a:t>
            </a:r>
            <a:r>
              <a:rPr lang="en-US">
                <a:solidFill>
                  <a:srgbClr val="0000FF"/>
                </a:solidFill>
                <a:latin typeface="Consolas" panose="020B0609020204030204" pitchFamily="49" charset="0"/>
              </a:rPr>
              <a:t>get</a:t>
            </a:r>
            <a:r>
              <a:rPr lang="en-US">
                <a:latin typeface="Consolas" panose="020B0609020204030204" pitchFamily="49" charset="0"/>
              </a:rPr>
              <a:t>; </a:t>
            </a:r>
            <a:r>
              <a:rPr lang="en-US">
                <a:solidFill>
                  <a:srgbClr val="0000FF"/>
                </a:solidFill>
                <a:latin typeface="Consolas" panose="020B0609020204030204" pitchFamily="49" charset="0"/>
              </a:rPr>
              <a:t>set</a:t>
            </a:r>
            <a:r>
              <a:rPr lang="en-US">
                <a:latin typeface="Consolas" panose="020B0609020204030204" pitchFamily="49" charset="0"/>
              </a:rPr>
              <a:t>; } = </a:t>
            </a:r>
            <a:r>
              <a:rPr lang="en-US">
                <a:solidFill>
                  <a:srgbClr val="0000FF"/>
                </a:solidFill>
                <a:latin typeface="Consolas" panose="020B0609020204030204" pitchFamily="49" charset="0"/>
              </a:rPr>
              <a:t>new</a:t>
            </a:r>
            <a:r>
              <a:rPr lang="en-US">
                <a:latin typeface="Consolas" panose="020B0609020204030204" pitchFamily="49" charset="0"/>
              </a:rPr>
              <a:t> </a:t>
            </a:r>
            <a:r>
              <a:rPr lang="en-US" err="1">
                <a:solidFill>
                  <a:schemeClr val="accent1">
                    <a:lumMod val="75000"/>
                  </a:schemeClr>
                </a:solidFill>
                <a:latin typeface="Consolas" panose="020B0609020204030204" pitchFamily="49" charset="0"/>
              </a:rPr>
              <a:t>DateTime</a:t>
            </a:r>
            <a:r>
              <a:rPr lang="en-US">
                <a:latin typeface="Consolas" panose="020B0609020204030204" pitchFamily="49" charset="0"/>
              </a:rPr>
              <a:t>().</a:t>
            </a:r>
            <a:r>
              <a:rPr lang="en-US" err="1">
                <a:latin typeface="Consolas" panose="020B0609020204030204" pitchFamily="49" charset="0"/>
              </a:rPr>
              <a:t>AddMonths</a:t>
            </a:r>
            <a:r>
              <a:rPr lang="en-US">
                <a:latin typeface="Consolas" panose="020B0609020204030204" pitchFamily="49" charset="0"/>
              </a:rPr>
              <a:t>(36);</a:t>
            </a:r>
          </a:p>
          <a:p>
            <a:r>
              <a:rPr lang="en-US">
                <a:latin typeface="Consolas" panose="020B0609020204030204" pitchFamily="49" charset="0"/>
              </a:rPr>
              <a:t>    </a:t>
            </a:r>
            <a:r>
              <a:rPr lang="en-US">
                <a:solidFill>
                  <a:srgbClr val="0000FF"/>
                </a:solidFill>
                <a:latin typeface="Consolas" panose="020B0609020204030204" pitchFamily="49" charset="0"/>
              </a:rPr>
              <a:t>public</a:t>
            </a:r>
            <a:r>
              <a:rPr lang="en-US">
                <a:latin typeface="Consolas" panose="020B0609020204030204" pitchFamily="49" charset="0"/>
              </a:rPr>
              <a:t> </a:t>
            </a:r>
            <a:r>
              <a:rPr lang="en-US">
                <a:solidFill>
                  <a:srgbClr val="0000FF"/>
                </a:solidFill>
                <a:latin typeface="Consolas" panose="020B0609020204030204" pitchFamily="49" charset="0"/>
              </a:rPr>
              <a:t>const</a:t>
            </a:r>
            <a:r>
              <a:rPr lang="en-US">
                <a:latin typeface="Consolas" panose="020B0609020204030204" pitchFamily="49" charset="0"/>
              </a:rPr>
              <a:t> </a:t>
            </a:r>
            <a:r>
              <a:rPr lang="en-US">
                <a:solidFill>
                  <a:srgbClr val="0000FF"/>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MaxAllowedTemp</a:t>
            </a:r>
            <a:r>
              <a:rPr lang="en-US">
                <a:latin typeface="Consolas" panose="020B0609020204030204" pitchFamily="49" charset="0"/>
              </a:rPr>
              <a:t> = 100; </a:t>
            </a:r>
            <a:r>
              <a:rPr lang="en-US">
                <a:solidFill>
                  <a:schemeClr val="accent6">
                    <a:lumMod val="75000"/>
                  </a:schemeClr>
                </a:solidFill>
                <a:latin typeface="Consolas" panose="020B0609020204030204" pitchFamily="49" charset="0"/>
              </a:rPr>
              <a:t>// in Celsius</a:t>
            </a:r>
          </a:p>
          <a:p>
            <a:r>
              <a:rPr lang="en-US">
                <a:latin typeface="Consolas" panose="020B0609020204030204" pitchFamily="49" charset="0"/>
              </a:rPr>
              <a:t>    </a:t>
            </a:r>
            <a:r>
              <a:rPr lang="en-US">
                <a:solidFill>
                  <a:srgbClr val="0000FF"/>
                </a:solidFill>
                <a:latin typeface="Consolas" panose="020B0609020204030204" pitchFamily="49" charset="0"/>
              </a:rPr>
              <a:t>public</a:t>
            </a:r>
            <a:r>
              <a:rPr lang="en-US">
                <a:latin typeface="Consolas" panose="020B0609020204030204" pitchFamily="49" charset="0"/>
              </a:rPr>
              <a:t> </a:t>
            </a:r>
            <a:r>
              <a:rPr lang="en-US" err="1">
                <a:solidFill>
                  <a:schemeClr val="accent1">
                    <a:lumMod val="75000"/>
                  </a:schemeClr>
                </a:solidFill>
                <a:latin typeface="Consolas" panose="020B0609020204030204" pitchFamily="49" charset="0"/>
              </a:rPr>
              <a:t>TimeSpan</a:t>
            </a:r>
            <a:r>
              <a:rPr lang="en-US">
                <a:latin typeface="Consolas" panose="020B0609020204030204" pitchFamily="49" charset="0"/>
              </a:rPr>
              <a:t>  </a:t>
            </a:r>
            <a:r>
              <a:rPr lang="en-US" err="1">
                <a:latin typeface="Consolas" panose="020B0609020204030204" pitchFamily="49" charset="0"/>
              </a:rPr>
              <a:t>MaxTimeOverTempAllowed</a:t>
            </a:r>
            <a:r>
              <a:rPr lang="en-US">
                <a:latin typeface="Consolas" panose="020B0609020204030204" pitchFamily="49" charset="0"/>
              </a:rPr>
              <a:t> = </a:t>
            </a:r>
            <a:r>
              <a:rPr lang="en-US" err="1">
                <a:solidFill>
                  <a:schemeClr val="accent1">
                    <a:lumMod val="75000"/>
                  </a:schemeClr>
                </a:solidFill>
                <a:latin typeface="Consolas" panose="020B0609020204030204" pitchFamily="49" charset="0"/>
              </a:rPr>
              <a:t>TimeSpan</a:t>
            </a:r>
            <a:r>
              <a:rPr lang="en-US" err="1">
                <a:latin typeface="Consolas" panose="020B0609020204030204" pitchFamily="49" charset="0"/>
              </a:rPr>
              <a:t>.FromMinutes</a:t>
            </a:r>
            <a:r>
              <a:rPr lang="en-US">
                <a:latin typeface="Consolas" panose="020B0609020204030204" pitchFamily="49" charset="0"/>
              </a:rPr>
              <a:t>(10);</a:t>
            </a:r>
          </a:p>
          <a:p>
            <a:r>
              <a:rPr lang="en-US">
                <a:latin typeface="Consolas" panose="020B0609020204030204" pitchFamily="49" charset="0"/>
              </a:rPr>
              <a:t>    </a:t>
            </a:r>
            <a:r>
              <a:rPr lang="en-US">
                <a:solidFill>
                  <a:srgbClr val="0000FF"/>
                </a:solidFill>
                <a:latin typeface="Consolas" panose="020B0609020204030204" pitchFamily="49" charset="0"/>
              </a:rPr>
              <a:t>public</a:t>
            </a:r>
            <a:r>
              <a:rPr lang="en-US">
                <a:latin typeface="Consolas" panose="020B0609020204030204" pitchFamily="49" charset="0"/>
              </a:rPr>
              <a:t> </a:t>
            </a:r>
            <a:r>
              <a:rPr lang="en-US" err="1">
                <a:solidFill>
                  <a:schemeClr val="accent1">
                    <a:lumMod val="75000"/>
                  </a:schemeClr>
                </a:solidFill>
                <a:latin typeface="Consolas" panose="020B0609020204030204" pitchFamily="49" charset="0"/>
              </a:rPr>
              <a:t>TimeSpan</a:t>
            </a:r>
            <a:r>
              <a:rPr lang="en-US">
                <a:latin typeface="Consolas" panose="020B0609020204030204" pitchFamily="49" charset="0"/>
              </a:rPr>
              <a:t>  </a:t>
            </a:r>
            <a:r>
              <a:rPr lang="en-US" err="1">
                <a:latin typeface="Consolas" panose="020B0609020204030204" pitchFamily="49" charset="0"/>
              </a:rPr>
              <a:t>MaxTimeOverTempAllowedPreMaint</a:t>
            </a:r>
            <a:r>
              <a:rPr lang="en-US">
                <a:latin typeface="Consolas" panose="020B0609020204030204" pitchFamily="49" charset="0"/>
              </a:rPr>
              <a:t> = </a:t>
            </a:r>
            <a:r>
              <a:rPr lang="en-US" err="1">
                <a:solidFill>
                  <a:schemeClr val="accent1">
                    <a:lumMod val="75000"/>
                  </a:schemeClr>
                </a:solidFill>
                <a:latin typeface="Consolas" panose="020B0609020204030204" pitchFamily="49" charset="0"/>
              </a:rPr>
              <a:t>TimeSpan</a:t>
            </a:r>
            <a:r>
              <a:rPr lang="en-US" err="1">
                <a:latin typeface="Consolas" panose="020B0609020204030204" pitchFamily="49" charset="0"/>
              </a:rPr>
              <a:t>.FromMinutes</a:t>
            </a:r>
            <a:r>
              <a:rPr lang="en-US">
                <a:latin typeface="Consolas" panose="020B0609020204030204" pitchFamily="49" charset="0"/>
              </a:rPr>
              <a:t>(2);</a:t>
            </a:r>
          </a:p>
          <a:p>
            <a:r>
              <a:rPr lang="en-US">
                <a:latin typeface="Consolas" panose="020B0609020204030204" pitchFamily="49" charset="0"/>
              </a:rPr>
              <a:t> </a:t>
            </a:r>
          </a:p>
          <a:p>
            <a:r>
              <a:rPr lang="en-US">
                <a:latin typeface="Consolas" panose="020B0609020204030204" pitchFamily="49" charset="0"/>
              </a:rPr>
              <a:t>    </a:t>
            </a:r>
            <a:r>
              <a:rPr lang="en-US">
                <a:solidFill>
                  <a:schemeClr val="accent6">
                    <a:lumMod val="75000"/>
                  </a:schemeClr>
                </a:solidFill>
                <a:latin typeface="Consolas" panose="020B0609020204030204" pitchFamily="49" charset="0"/>
              </a:rPr>
              <a:t>// dynamic state variables:</a:t>
            </a:r>
            <a:r>
              <a:rPr lang="en-US">
                <a:latin typeface="Consolas" panose="020B0609020204030204" pitchFamily="49" charset="0"/>
              </a:rPr>
              <a:t>    </a:t>
            </a:r>
          </a:p>
          <a:p>
            <a:r>
              <a:rPr lang="en-US">
                <a:latin typeface="Consolas" panose="020B0609020204030204" pitchFamily="49" charset="0"/>
              </a:rPr>
              <a:t>    </a:t>
            </a:r>
            <a:r>
              <a:rPr lang="en-US">
                <a:solidFill>
                  <a:srgbClr val="0000FF"/>
                </a:solidFill>
                <a:latin typeface="Consolas" panose="020B0609020204030204" pitchFamily="49" charset="0"/>
              </a:rPr>
              <a:t>public</a:t>
            </a:r>
            <a:r>
              <a:rPr lang="en-US">
                <a:latin typeface="Consolas" panose="020B0609020204030204" pitchFamily="49" charset="0"/>
              </a:rPr>
              <a:t> </a:t>
            </a:r>
            <a:r>
              <a:rPr lang="en-US">
                <a:solidFill>
                  <a:srgbClr val="0000FF"/>
                </a:solidFill>
                <a:latin typeface="Consolas" panose="020B0609020204030204" pitchFamily="49" charset="0"/>
              </a:rPr>
              <a:t>bool</a:t>
            </a:r>
            <a:r>
              <a:rPr lang="en-US">
                <a:latin typeface="Consolas" panose="020B0609020204030204" pitchFamily="49" charset="0"/>
              </a:rPr>
              <a:t> </a:t>
            </a:r>
            <a:r>
              <a:rPr lang="en-US" err="1">
                <a:latin typeface="Consolas" panose="020B0609020204030204" pitchFamily="49" charset="0"/>
              </a:rPr>
              <a:t>TrackingOverTemp</a:t>
            </a:r>
            <a:r>
              <a:rPr lang="en-US">
                <a:latin typeface="Consolas" panose="020B0609020204030204" pitchFamily="49" charset="0"/>
              </a:rPr>
              <a:t>      { </a:t>
            </a:r>
            <a:r>
              <a:rPr lang="en-US">
                <a:solidFill>
                  <a:srgbClr val="0000FF"/>
                </a:solidFill>
                <a:latin typeface="Consolas" panose="020B0609020204030204" pitchFamily="49" charset="0"/>
              </a:rPr>
              <a:t>get</a:t>
            </a:r>
            <a:r>
              <a:rPr lang="en-US">
                <a:latin typeface="Consolas" panose="020B0609020204030204" pitchFamily="49" charset="0"/>
              </a:rPr>
              <a:t>; </a:t>
            </a:r>
            <a:r>
              <a:rPr lang="en-US">
                <a:solidFill>
                  <a:srgbClr val="0000FF"/>
                </a:solidFill>
                <a:latin typeface="Consolas" panose="020B0609020204030204" pitchFamily="49" charset="0"/>
              </a:rPr>
              <a:t>set</a:t>
            </a:r>
            <a:r>
              <a:rPr lang="en-US">
                <a:latin typeface="Consolas" panose="020B0609020204030204" pitchFamily="49" charset="0"/>
              </a:rPr>
              <a:t>; }</a:t>
            </a:r>
          </a:p>
          <a:p>
            <a:r>
              <a:rPr lang="en-US">
                <a:latin typeface="Consolas" panose="020B0609020204030204" pitchFamily="49" charset="0"/>
              </a:rPr>
              <a:t>    </a:t>
            </a:r>
            <a:r>
              <a:rPr lang="en-US">
                <a:solidFill>
                  <a:srgbClr val="0000FF"/>
                </a:solidFill>
                <a:latin typeface="Consolas" panose="020B0609020204030204" pitchFamily="49" charset="0"/>
              </a:rPr>
              <a:t>public</a:t>
            </a:r>
            <a:r>
              <a:rPr lang="en-US">
                <a:latin typeface="Consolas" panose="020B0609020204030204" pitchFamily="49" charset="0"/>
              </a:rPr>
              <a:t> </a:t>
            </a:r>
            <a:r>
              <a:rPr lang="en-US" err="1">
                <a:solidFill>
                  <a:schemeClr val="accent1">
                    <a:lumMod val="75000"/>
                  </a:schemeClr>
                </a:solidFill>
                <a:latin typeface="Consolas" panose="020B0609020204030204" pitchFamily="49" charset="0"/>
              </a:rPr>
              <a:t>DateTime</a:t>
            </a:r>
            <a:r>
              <a:rPr lang="en-US">
                <a:latin typeface="Consolas" panose="020B0609020204030204" pitchFamily="49" charset="0"/>
              </a:rPr>
              <a:t> </a:t>
            </a:r>
            <a:r>
              <a:rPr lang="en-US" err="1">
                <a:latin typeface="Consolas" panose="020B0609020204030204" pitchFamily="49" charset="0"/>
              </a:rPr>
              <a:t>OverTempStartTime</a:t>
            </a:r>
            <a:r>
              <a:rPr lang="en-US">
                <a:latin typeface="Consolas" panose="020B0609020204030204" pitchFamily="49" charset="0"/>
              </a:rPr>
              <a:t> { </a:t>
            </a:r>
            <a:r>
              <a:rPr lang="en-US">
                <a:solidFill>
                  <a:srgbClr val="0000FF"/>
                </a:solidFill>
                <a:latin typeface="Consolas" panose="020B0609020204030204" pitchFamily="49" charset="0"/>
              </a:rPr>
              <a:t>get</a:t>
            </a:r>
            <a:r>
              <a:rPr lang="en-US">
                <a:latin typeface="Consolas" panose="020B0609020204030204" pitchFamily="49" charset="0"/>
              </a:rPr>
              <a:t>; </a:t>
            </a:r>
            <a:r>
              <a:rPr lang="en-US">
                <a:solidFill>
                  <a:srgbClr val="0000FF"/>
                </a:solidFill>
                <a:latin typeface="Consolas" panose="020B0609020204030204" pitchFamily="49" charset="0"/>
              </a:rPr>
              <a:t>set</a:t>
            </a:r>
            <a:r>
              <a:rPr lang="en-US">
                <a:latin typeface="Consolas" panose="020B0609020204030204" pitchFamily="49" charset="0"/>
              </a:rPr>
              <a:t>; }</a:t>
            </a:r>
          </a:p>
          <a:p>
            <a:r>
              <a:rPr lang="en-US">
                <a:latin typeface="Consolas" panose="020B0609020204030204" pitchFamily="49" charset="0"/>
              </a:rPr>
              <a:t>    </a:t>
            </a:r>
            <a:r>
              <a:rPr lang="en-US">
                <a:solidFill>
                  <a:srgbClr val="0000FF"/>
                </a:solidFill>
                <a:latin typeface="Consolas" panose="020B0609020204030204" pitchFamily="49" charset="0"/>
              </a:rPr>
              <a:t>public</a:t>
            </a:r>
            <a:r>
              <a:rPr lang="en-US">
                <a:latin typeface="Consolas" panose="020B0609020204030204" pitchFamily="49" charset="0"/>
              </a:rPr>
              <a:t> </a:t>
            </a:r>
            <a:r>
              <a:rPr lang="en-US">
                <a:solidFill>
                  <a:srgbClr val="0000FF"/>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NumberMsgsWithOverTemp</a:t>
            </a:r>
            <a:r>
              <a:rPr lang="en-US">
                <a:latin typeface="Consolas" panose="020B0609020204030204" pitchFamily="49" charset="0"/>
              </a:rPr>
              <a:t> { </a:t>
            </a:r>
            <a:r>
              <a:rPr lang="en-US">
                <a:solidFill>
                  <a:srgbClr val="0000FF"/>
                </a:solidFill>
                <a:latin typeface="Consolas" panose="020B0609020204030204" pitchFamily="49" charset="0"/>
              </a:rPr>
              <a:t>get</a:t>
            </a:r>
            <a:r>
              <a:rPr lang="en-US">
                <a:latin typeface="Consolas" panose="020B0609020204030204" pitchFamily="49" charset="0"/>
              </a:rPr>
              <a:t>; </a:t>
            </a:r>
            <a:r>
              <a:rPr lang="en-US">
                <a:solidFill>
                  <a:srgbClr val="0000FF"/>
                </a:solidFill>
                <a:latin typeface="Consolas" panose="020B0609020204030204" pitchFamily="49" charset="0"/>
              </a:rPr>
              <a:t>set</a:t>
            </a:r>
            <a:r>
              <a:rPr lang="en-US">
                <a:latin typeface="Consolas" panose="020B0609020204030204" pitchFamily="49" charset="0"/>
              </a:rPr>
              <a:t>; }</a:t>
            </a:r>
          </a:p>
          <a:p>
            <a:r>
              <a:rPr lang="en-US">
                <a:latin typeface="Consolas" panose="020B0609020204030204" pitchFamily="49" charset="0"/>
              </a:rPr>
              <a:t> </a:t>
            </a:r>
          </a:p>
          <a:p>
            <a:r>
              <a:rPr lang="en-US">
                <a:latin typeface="Consolas" panose="020B0609020204030204" pitchFamily="49" charset="0"/>
              </a:rPr>
              <a:t>    </a:t>
            </a:r>
            <a:r>
              <a:rPr lang="en-US">
                <a:solidFill>
                  <a:schemeClr val="accent6">
                    <a:lumMod val="75000"/>
                  </a:schemeClr>
                </a:solidFill>
                <a:latin typeface="Consolas" panose="020B0609020204030204" pitchFamily="49" charset="0"/>
              </a:rPr>
              <a:t>// list of incidents and alerts:</a:t>
            </a:r>
          </a:p>
          <a:p>
            <a:r>
              <a:rPr lang="en-US">
                <a:latin typeface="Consolas" panose="020B0609020204030204" pitchFamily="49" charset="0"/>
              </a:rPr>
              <a:t>    </a:t>
            </a:r>
            <a:r>
              <a:rPr lang="en-US">
                <a:solidFill>
                  <a:srgbClr val="0000FF"/>
                </a:solidFill>
                <a:latin typeface="Consolas" panose="020B0609020204030204" pitchFamily="49" charset="0"/>
              </a:rPr>
              <a:t>public</a:t>
            </a:r>
            <a:r>
              <a:rPr lang="en-US">
                <a:latin typeface="Consolas" panose="020B0609020204030204" pitchFamily="49" charset="0"/>
              </a:rPr>
              <a:t> </a:t>
            </a:r>
            <a:r>
              <a:rPr lang="en-US">
                <a:solidFill>
                  <a:schemeClr val="accent1">
                    <a:lumMod val="75000"/>
                  </a:schemeClr>
                </a:solidFill>
                <a:latin typeface="Consolas" panose="020B0609020204030204" pitchFamily="49" charset="0"/>
              </a:rPr>
              <a:t>List</a:t>
            </a:r>
            <a:r>
              <a:rPr lang="en-US">
                <a:latin typeface="Consolas" panose="020B0609020204030204" pitchFamily="49" charset="0"/>
              </a:rPr>
              <a:t>&lt;</a:t>
            </a:r>
            <a:r>
              <a:rPr lang="en-US">
                <a:solidFill>
                  <a:schemeClr val="accent1">
                    <a:lumMod val="75000"/>
                  </a:schemeClr>
                </a:solidFill>
                <a:latin typeface="Consolas" panose="020B0609020204030204" pitchFamily="49" charset="0"/>
              </a:rPr>
              <a:t>Incident</a:t>
            </a:r>
            <a:r>
              <a:rPr lang="en-US">
                <a:latin typeface="Consolas" panose="020B0609020204030204" pitchFamily="49" charset="0"/>
              </a:rPr>
              <a:t>&gt; </a:t>
            </a:r>
            <a:r>
              <a:rPr lang="en-US" err="1">
                <a:latin typeface="Consolas" panose="020B0609020204030204" pitchFamily="49" charset="0"/>
              </a:rPr>
              <a:t>IncidentList</a:t>
            </a:r>
            <a:r>
              <a:rPr lang="en-US">
                <a:latin typeface="Consolas" panose="020B0609020204030204" pitchFamily="49" charset="0"/>
              </a:rPr>
              <a:t> { </a:t>
            </a:r>
            <a:r>
              <a:rPr lang="en-US">
                <a:solidFill>
                  <a:srgbClr val="0000FF"/>
                </a:solidFill>
                <a:latin typeface="Consolas" panose="020B0609020204030204" pitchFamily="49" charset="0"/>
              </a:rPr>
              <a:t>get</a:t>
            </a:r>
            <a:r>
              <a:rPr lang="en-US">
                <a:latin typeface="Consolas" panose="020B0609020204030204" pitchFamily="49" charset="0"/>
              </a:rPr>
              <a:t>; } = </a:t>
            </a:r>
            <a:r>
              <a:rPr lang="en-US">
                <a:solidFill>
                  <a:srgbClr val="0000FF"/>
                </a:solidFill>
                <a:latin typeface="Consolas" panose="020B0609020204030204" pitchFamily="49" charset="0"/>
              </a:rPr>
              <a:t>new</a:t>
            </a:r>
            <a:r>
              <a:rPr lang="en-US">
                <a:latin typeface="Consolas" panose="020B0609020204030204" pitchFamily="49" charset="0"/>
              </a:rPr>
              <a:t> </a:t>
            </a:r>
            <a:r>
              <a:rPr lang="en-US">
                <a:solidFill>
                  <a:schemeClr val="accent1">
                    <a:lumMod val="75000"/>
                  </a:schemeClr>
                </a:solidFill>
                <a:latin typeface="Consolas" panose="020B0609020204030204" pitchFamily="49" charset="0"/>
              </a:rPr>
              <a:t>List</a:t>
            </a:r>
            <a:r>
              <a:rPr lang="en-US">
                <a:latin typeface="Consolas" panose="020B0609020204030204" pitchFamily="49" charset="0"/>
              </a:rPr>
              <a:t>&lt;</a:t>
            </a:r>
            <a:r>
              <a:rPr lang="en-US">
                <a:solidFill>
                  <a:schemeClr val="accent1">
                    <a:lumMod val="75000"/>
                  </a:schemeClr>
                </a:solidFill>
                <a:latin typeface="Consolas" panose="020B0609020204030204" pitchFamily="49" charset="0"/>
              </a:rPr>
              <a:t>Incident</a:t>
            </a:r>
            <a:r>
              <a:rPr lang="en-US">
                <a:latin typeface="Consolas" panose="020B0609020204030204" pitchFamily="49" charset="0"/>
              </a:rPr>
              <a:t>&gt;();</a:t>
            </a:r>
          </a:p>
          <a:p>
            <a:r>
              <a:rPr lang="en-US">
                <a:latin typeface="Consolas" panose="020B0609020204030204" pitchFamily="49" charset="0"/>
              </a:rPr>
              <a:t>}</a:t>
            </a:r>
          </a:p>
        </p:txBody>
      </p:sp>
    </p:spTree>
    <p:extLst>
      <p:ext uri="{BB962C8B-B14F-4D97-AF65-F5344CB8AC3E}">
        <p14:creationId xmlns:p14="http://schemas.microsoft.com/office/powerpoint/2010/main" val="18281624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3D88-8E69-4DC8-947E-3EB1EF9CBFB2}"/>
              </a:ext>
            </a:extLst>
          </p:cNvPr>
          <p:cNvSpPr>
            <a:spLocks noGrp="1"/>
          </p:cNvSpPr>
          <p:nvPr>
            <p:ph type="title"/>
          </p:nvPr>
        </p:nvSpPr>
        <p:spPr/>
        <p:txBody>
          <a:bodyPr/>
          <a:lstStyle/>
          <a:p>
            <a:r>
              <a:rPr lang="en-US"/>
              <a:t>Sample Message Processor (Outer Loop)</a:t>
            </a:r>
          </a:p>
        </p:txBody>
      </p:sp>
      <p:sp>
        <p:nvSpPr>
          <p:cNvPr id="4" name="Footer Placeholder 3">
            <a:extLst>
              <a:ext uri="{FF2B5EF4-FFF2-40B4-BE49-F238E27FC236}">
                <a16:creationId xmlns:a16="http://schemas.microsoft.com/office/drawing/2014/main" id="{7A47C56D-7C1D-4091-B575-930A5AE11A34}"/>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D9EB153C-4AC8-484A-A947-BD5E0AFE9536}"/>
              </a:ext>
            </a:extLst>
          </p:cNvPr>
          <p:cNvSpPr>
            <a:spLocks noGrp="1"/>
          </p:cNvSpPr>
          <p:nvPr>
            <p:ph type="sldNum" sz="quarter" idx="12"/>
          </p:nvPr>
        </p:nvSpPr>
        <p:spPr/>
        <p:txBody>
          <a:bodyPr/>
          <a:lstStyle/>
          <a:p>
            <a:fld id="{BD188CD3-179C-4C76-AE3D-EBE7AE601F5E}" type="slidenum">
              <a:rPr lang="en-US" smtClean="0"/>
              <a:t>76</a:t>
            </a:fld>
            <a:endParaRPr lang="en-US"/>
          </a:p>
        </p:txBody>
      </p:sp>
      <p:sp>
        <p:nvSpPr>
          <p:cNvPr id="6" name="TextBox 5">
            <a:extLst>
              <a:ext uri="{FF2B5EF4-FFF2-40B4-BE49-F238E27FC236}">
                <a16:creationId xmlns:a16="http://schemas.microsoft.com/office/drawing/2014/main" id="{039240CC-D611-4BC3-8E07-9740ABDEA2A9}"/>
              </a:ext>
            </a:extLst>
          </p:cNvPr>
          <p:cNvSpPr txBox="1"/>
          <p:nvPr/>
        </p:nvSpPr>
        <p:spPr>
          <a:xfrm>
            <a:off x="486561" y="898725"/>
            <a:ext cx="11354256" cy="5355312"/>
          </a:xfrm>
          <a:prstGeom prst="rect">
            <a:avLst/>
          </a:prstGeom>
          <a:noFill/>
        </p:spPr>
        <p:txBody>
          <a:bodyPr wrap="square" rtlCol="0">
            <a:spAutoFit/>
          </a:bodyPr>
          <a:lstStyle/>
          <a:p>
            <a:r>
              <a:rPr lang="en-US" dirty="0">
                <a:latin typeface="Consolas" panose="020B0609020204030204" pitchFamily="49" charset="0"/>
              </a:rPr>
              <a:t> </a:t>
            </a:r>
            <a:r>
              <a:rPr lang="en-US" dirty="0">
                <a:solidFill>
                  <a:srgbClr val="0000FF"/>
                </a:solidFill>
                <a:latin typeface="Consolas" panose="020B0609020204030204" pitchFamily="49" charset="0"/>
              </a:rPr>
              <a:t>public</a:t>
            </a:r>
            <a:r>
              <a:rPr lang="en-US" dirty="0">
                <a:latin typeface="Consolas" panose="020B0609020204030204" pitchFamily="49" charset="0"/>
              </a:rPr>
              <a:t> </a:t>
            </a:r>
            <a:r>
              <a:rPr lang="en-US" dirty="0">
                <a:solidFill>
                  <a:srgbClr val="0000FF"/>
                </a:solidFill>
                <a:latin typeface="Consolas" panose="020B0609020204030204" pitchFamily="49" charset="0"/>
              </a:rPr>
              <a:t>override</a:t>
            </a:r>
            <a:r>
              <a:rPr lang="en-US" dirty="0">
                <a:latin typeface="Consolas" panose="020B0609020204030204" pitchFamily="49" charset="0"/>
              </a:rPr>
              <a:t> </a:t>
            </a:r>
            <a:r>
              <a:rPr lang="en-US" dirty="0" err="1">
                <a:solidFill>
                  <a:schemeClr val="accent1">
                    <a:lumMod val="75000"/>
                  </a:schemeClr>
                </a:solidFill>
                <a:latin typeface="Consolas" panose="020B0609020204030204" pitchFamily="49" charset="0"/>
              </a:rPr>
              <a:t>ProcessingResult</a:t>
            </a:r>
            <a:r>
              <a:rPr lang="en-US" dirty="0">
                <a:latin typeface="Consolas" panose="020B0609020204030204" pitchFamily="49" charset="0"/>
              </a:rPr>
              <a:t> </a:t>
            </a:r>
            <a:r>
              <a:rPr lang="en-US" dirty="0" err="1">
                <a:latin typeface="Consolas" panose="020B0609020204030204" pitchFamily="49" charset="0"/>
              </a:rPr>
              <a:t>ProcessMessages</a:t>
            </a:r>
            <a:r>
              <a:rPr lang="en-US" dirty="0">
                <a:latin typeface="Consolas" panose="020B0609020204030204" pitchFamily="49" charset="0"/>
              </a:rPr>
              <a:t>(</a:t>
            </a:r>
            <a:r>
              <a:rPr lang="en-US" dirty="0" err="1">
                <a:solidFill>
                  <a:schemeClr val="accent1">
                    <a:lumMod val="75000"/>
                  </a:schemeClr>
                </a:solidFill>
                <a:latin typeface="Consolas" panose="020B0609020204030204" pitchFamily="49" charset="0"/>
              </a:rPr>
              <a:t>ProcessingContext</a:t>
            </a:r>
            <a:r>
              <a:rPr lang="en-US" dirty="0">
                <a:latin typeface="Consolas" panose="020B0609020204030204" pitchFamily="49" charset="0"/>
              </a:rPr>
              <a:t> context,     </a:t>
            </a:r>
          </a:p>
          <a:p>
            <a:r>
              <a:rPr lang="en-US" dirty="0">
                <a:latin typeface="Consolas" panose="020B0609020204030204" pitchFamily="49" charset="0"/>
              </a:rPr>
              <a:t>     </a:t>
            </a:r>
            <a:r>
              <a:rPr lang="en-US" dirty="0" err="1">
                <a:solidFill>
                  <a:schemeClr val="accent1">
                    <a:lumMod val="75000"/>
                  </a:schemeClr>
                </a:solidFill>
                <a:latin typeface="Consolas" panose="020B0609020204030204" pitchFamily="49" charset="0"/>
              </a:rPr>
              <a:t>WindTurbine</a:t>
            </a:r>
            <a:r>
              <a:rPr lang="en-US" dirty="0">
                <a:latin typeface="Consolas" panose="020B0609020204030204" pitchFamily="49" charset="0"/>
              </a:rPr>
              <a:t> dt, </a:t>
            </a:r>
            <a:r>
              <a:rPr lang="en-US" dirty="0" err="1">
                <a:solidFill>
                  <a:schemeClr val="accent1">
                    <a:lumMod val="75000"/>
                  </a:schemeClr>
                </a:solidFill>
                <a:latin typeface="Consolas" panose="020B0609020204030204" pitchFamily="49" charset="0"/>
              </a:rPr>
              <a:t>IEnumerable</a:t>
            </a:r>
            <a:r>
              <a:rPr lang="en-US" dirty="0">
                <a:latin typeface="Consolas" panose="020B0609020204030204" pitchFamily="49" charset="0"/>
              </a:rPr>
              <a:t>&lt;</a:t>
            </a:r>
            <a:r>
              <a:rPr lang="en-US" dirty="0" err="1">
                <a:solidFill>
                  <a:schemeClr val="accent1">
                    <a:lumMod val="75000"/>
                  </a:schemeClr>
                </a:solidFill>
                <a:latin typeface="Consolas" panose="020B0609020204030204" pitchFamily="49" charset="0"/>
              </a:rPr>
              <a:t>DeviceTelemetry</a:t>
            </a:r>
            <a:r>
              <a:rPr lang="en-US" dirty="0">
                <a:latin typeface="Consolas" panose="020B0609020204030204" pitchFamily="49" charset="0"/>
              </a:rPr>
              <a:t>&gt; </a:t>
            </a:r>
            <a:r>
              <a:rPr lang="en-US" dirty="0" err="1">
                <a:latin typeface="Consolas" panose="020B0609020204030204" pitchFamily="49" charset="0"/>
              </a:rPr>
              <a:t>newMessages</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a:t>
            </a:r>
            <a:r>
              <a:rPr lang="en-US" dirty="0">
                <a:solidFill>
                  <a:srgbClr val="0000FF"/>
                </a:solidFill>
                <a:latin typeface="Consolas" panose="020B0609020204030204" pitchFamily="49" charset="0"/>
              </a:rPr>
              <a:t>var</a:t>
            </a:r>
            <a:r>
              <a:rPr lang="en-US" dirty="0">
                <a:latin typeface="Consolas" panose="020B0609020204030204" pitchFamily="49" charset="0"/>
              </a:rPr>
              <a:t> result = </a:t>
            </a:r>
            <a:r>
              <a:rPr lang="en-US" dirty="0" err="1">
                <a:solidFill>
                  <a:schemeClr val="accent1">
                    <a:lumMod val="75000"/>
                  </a:schemeClr>
                </a:solidFill>
                <a:latin typeface="Consolas" panose="020B0609020204030204" pitchFamily="49" charset="0"/>
              </a:rPr>
              <a:t>ProcessingResult</a:t>
            </a:r>
            <a:r>
              <a:rPr lang="en-US" dirty="0" err="1">
                <a:latin typeface="Consolas" panose="020B0609020204030204" pitchFamily="49" charset="0"/>
              </a:rPr>
              <a:t>.NoUpdate</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a:solidFill>
                  <a:schemeClr val="accent6">
                    <a:lumMod val="75000"/>
                  </a:schemeClr>
                </a:solidFill>
                <a:latin typeface="Consolas" panose="020B0609020204030204" pitchFamily="49" charset="0"/>
              </a:rPr>
              <a:t>// determine if we are in the pre-maintenance period for this wind turbine model:</a:t>
            </a:r>
          </a:p>
          <a:p>
            <a:r>
              <a:rPr lang="en-US" dirty="0">
                <a:latin typeface="Consolas" panose="020B0609020204030204" pitchFamily="49" charset="0"/>
              </a:rPr>
              <a:t>    </a:t>
            </a:r>
            <a:r>
              <a:rPr lang="en-US" dirty="0">
                <a:solidFill>
                  <a:srgbClr val="0000FF"/>
                </a:solidFill>
                <a:latin typeface="Consolas" panose="020B0609020204030204" pitchFamily="49" charset="0"/>
              </a:rPr>
              <a:t>var</a:t>
            </a:r>
            <a:r>
              <a:rPr lang="en-US" dirty="0">
                <a:latin typeface="Consolas" panose="020B0609020204030204" pitchFamily="49" charset="0"/>
              </a:rPr>
              <a:t> </a:t>
            </a:r>
            <a:r>
              <a:rPr lang="en-US" dirty="0" err="1">
                <a:latin typeface="Consolas" panose="020B0609020204030204" pitchFamily="49" charset="0"/>
              </a:rPr>
              <a:t>preMaintTimePeriod</a:t>
            </a:r>
            <a:r>
              <a:rPr lang="en-US" dirty="0">
                <a:latin typeface="Consolas" panose="020B0609020204030204" pitchFamily="49" charset="0"/>
              </a:rPr>
              <a:t>  = _</a:t>
            </a:r>
            <a:r>
              <a:rPr lang="en-US" dirty="0" err="1">
                <a:latin typeface="Consolas" panose="020B0609020204030204" pitchFamily="49" charset="0"/>
              </a:rPr>
              <a:t>preMaintPeriod</a:t>
            </a:r>
            <a:r>
              <a:rPr lang="en-US" dirty="0">
                <a:latin typeface="Consolas" panose="020B0609020204030204" pitchFamily="49" charset="0"/>
              </a:rPr>
              <a:t>[</a:t>
            </a:r>
            <a:r>
              <a:rPr lang="en-US" dirty="0" err="1">
                <a:latin typeface="Consolas" panose="020B0609020204030204" pitchFamily="49" charset="0"/>
              </a:rPr>
              <a:t>dt.TurbineModel</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00FF"/>
                </a:solidFill>
                <a:latin typeface="Consolas" panose="020B0609020204030204" pitchFamily="49" charset="0"/>
              </a:rPr>
              <a:t>bool</a:t>
            </a:r>
            <a:r>
              <a:rPr lang="en-US" dirty="0">
                <a:latin typeface="Consolas" panose="020B0609020204030204" pitchFamily="49" charset="0"/>
              </a:rPr>
              <a:t> </a:t>
            </a:r>
            <a:r>
              <a:rPr lang="en-US" dirty="0" err="1">
                <a:latin typeface="Consolas" panose="020B0609020204030204" pitchFamily="49" charset="0"/>
              </a:rPr>
              <a:t>isInPreMaintPeriod</a:t>
            </a:r>
            <a:r>
              <a:rPr lang="en-US" dirty="0">
                <a:latin typeface="Consolas" panose="020B0609020204030204" pitchFamily="49" charset="0"/>
              </a:rPr>
              <a:t> = ((</a:t>
            </a:r>
            <a:r>
              <a:rPr lang="en-US" dirty="0" err="1">
                <a:latin typeface="Consolas" panose="020B0609020204030204" pitchFamily="49" charset="0"/>
              </a:rPr>
              <a:t>dt.NextMaintDate</a:t>
            </a:r>
            <a:r>
              <a:rPr lang="en-US" dirty="0">
                <a:latin typeface="Consolas" panose="020B0609020204030204" pitchFamily="49" charset="0"/>
              </a:rPr>
              <a:t> </a:t>
            </a:r>
          </a:p>
          <a:p>
            <a:r>
              <a:rPr lang="en-US" dirty="0">
                <a:latin typeface="Consolas" panose="020B0609020204030204" pitchFamily="49" charset="0"/>
              </a:rPr>
              <a:t>             - </a:t>
            </a:r>
            <a:r>
              <a:rPr lang="en-US" dirty="0" err="1">
                <a:solidFill>
                  <a:schemeClr val="accent1">
                    <a:lumMod val="75000"/>
                  </a:schemeClr>
                </a:solidFill>
                <a:latin typeface="Consolas" panose="020B0609020204030204" pitchFamily="49" charset="0"/>
              </a:rPr>
              <a:t>DateTime</a:t>
            </a:r>
            <a:r>
              <a:rPr lang="en-US" dirty="0" err="1">
                <a:latin typeface="Consolas" panose="020B0609020204030204" pitchFamily="49" charset="0"/>
              </a:rPr>
              <a:t>.UtcNow</a:t>
            </a:r>
            <a:r>
              <a:rPr lang="en-US" dirty="0">
                <a:latin typeface="Consolas" panose="020B0609020204030204" pitchFamily="49" charset="0"/>
              </a:rPr>
              <a:t>) &lt; </a:t>
            </a:r>
            <a:r>
              <a:rPr lang="en-US" dirty="0" err="1">
                <a:latin typeface="Consolas" panose="020B0609020204030204" pitchFamily="49" charset="0"/>
              </a:rPr>
              <a:t>preMaintTimePeriod</a:t>
            </a:r>
            <a:r>
              <a:rPr lang="en-US" dirty="0">
                <a:latin typeface="Consolas" panose="020B0609020204030204" pitchFamily="49" charset="0"/>
              </a:rPr>
              <a:t>) ? </a:t>
            </a:r>
            <a:r>
              <a:rPr lang="en-US" dirty="0">
                <a:solidFill>
                  <a:srgbClr val="0000FF"/>
                </a:solidFill>
                <a:latin typeface="Consolas" panose="020B0609020204030204" pitchFamily="49" charset="0"/>
              </a:rPr>
              <a:t>true</a:t>
            </a:r>
            <a:r>
              <a:rPr lang="en-US" dirty="0">
                <a:latin typeface="Consolas" panose="020B0609020204030204" pitchFamily="49" charset="0"/>
              </a:rPr>
              <a:t> : </a:t>
            </a:r>
            <a:r>
              <a:rPr lang="en-US" dirty="0">
                <a:solidFill>
                  <a:srgbClr val="0000FF"/>
                </a:solidFill>
                <a:latin typeface="Consolas" panose="020B0609020204030204" pitchFamily="49" charset="0"/>
              </a:rPr>
              <a:t>false</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a:solidFill>
                  <a:schemeClr val="accent6">
                    <a:lumMod val="75000"/>
                  </a:schemeClr>
                </a:solidFill>
                <a:latin typeface="Consolas" panose="020B0609020204030204" pitchFamily="49" charset="0"/>
              </a:rPr>
              <a:t>// process incoming messages to look for over-temp condition:</a:t>
            </a:r>
          </a:p>
          <a:p>
            <a:r>
              <a:rPr lang="en-US" dirty="0">
                <a:latin typeface="Consolas" panose="020B0609020204030204" pitchFamily="49" charset="0"/>
              </a:rPr>
              <a:t>    </a:t>
            </a:r>
            <a:r>
              <a:rPr lang="en-US" dirty="0">
                <a:solidFill>
                  <a:srgbClr val="0000FF"/>
                </a:solidFill>
                <a:latin typeface="Consolas" panose="020B0609020204030204" pitchFamily="49" charset="0"/>
              </a:rPr>
              <a:t>foreach</a:t>
            </a:r>
            <a:r>
              <a:rPr lang="en-US" dirty="0">
                <a:latin typeface="Consolas" panose="020B0609020204030204" pitchFamily="49" charset="0"/>
              </a:rPr>
              <a:t> (</a:t>
            </a:r>
            <a:r>
              <a:rPr lang="en-US" dirty="0">
                <a:solidFill>
                  <a:srgbClr val="0000FF"/>
                </a:solidFill>
                <a:latin typeface="Consolas" panose="020B0609020204030204" pitchFamily="49" charset="0"/>
              </a:rPr>
              <a:t>var</a:t>
            </a:r>
            <a:r>
              <a:rPr lang="en-US" dirty="0">
                <a:latin typeface="Consolas" panose="020B0609020204030204" pitchFamily="49" charset="0"/>
              </a:rPr>
              <a:t> msg </a:t>
            </a:r>
            <a:r>
              <a:rPr lang="en-US" dirty="0">
                <a:solidFill>
                  <a:srgbClr val="0000FF"/>
                </a:solidFill>
                <a:latin typeface="Consolas" panose="020B0609020204030204" pitchFamily="49" charset="0"/>
              </a:rPr>
              <a:t>in</a:t>
            </a:r>
            <a:r>
              <a:rPr lang="en-US" dirty="0">
                <a:latin typeface="Consolas" panose="020B0609020204030204" pitchFamily="49" charset="0"/>
              </a:rPr>
              <a:t> </a:t>
            </a:r>
            <a:r>
              <a:rPr lang="en-US" dirty="0" err="1">
                <a:latin typeface="Consolas" panose="020B0609020204030204" pitchFamily="49" charset="0"/>
              </a:rPr>
              <a:t>newMessages</a:t>
            </a:r>
            <a:r>
              <a:rPr lang="en-US" dirty="0">
                <a:latin typeface="Consolas" panose="020B0609020204030204" pitchFamily="49" charset="0"/>
              </a:rPr>
              <a:t>) {</a:t>
            </a:r>
          </a:p>
          <a:p>
            <a:r>
              <a:rPr lang="en-US" dirty="0">
                <a:latin typeface="Consolas" panose="020B0609020204030204" pitchFamily="49" charset="0"/>
              </a:rPr>
              <a:t>       </a:t>
            </a:r>
            <a:r>
              <a:rPr lang="en-US" dirty="0">
                <a:solidFill>
                  <a:schemeClr val="accent6">
                    <a:lumMod val="75000"/>
                  </a:schemeClr>
                </a:solidFill>
                <a:latin typeface="Consolas" panose="020B0609020204030204" pitchFamily="49" charset="0"/>
              </a:rPr>
              <a:t> // if message reports a high temp indication, track it:</a:t>
            </a:r>
          </a:p>
          <a:p>
            <a:r>
              <a:rPr lang="en-US" dirty="0">
                <a:latin typeface="Consolas" panose="020B0609020204030204" pitchFamily="49" charset="0"/>
              </a:rPr>
              <a:t>        </a:t>
            </a:r>
            <a:r>
              <a:rPr lang="en-US" dirty="0">
                <a:solidFill>
                  <a:srgbClr val="0000FF"/>
                </a:solidFill>
                <a:latin typeface="Consolas" panose="020B0609020204030204" pitchFamily="49" charset="0"/>
              </a:rPr>
              <a:t>if</a:t>
            </a:r>
            <a:r>
              <a:rPr lang="en-US" dirty="0">
                <a:latin typeface="Consolas" panose="020B0609020204030204" pitchFamily="49" charset="0"/>
              </a:rPr>
              <a:t> (</a:t>
            </a:r>
            <a:r>
              <a:rPr lang="en-US" dirty="0" err="1">
                <a:latin typeface="Consolas" panose="020B0609020204030204" pitchFamily="49" charset="0"/>
              </a:rPr>
              <a:t>msg.Temp</a:t>
            </a:r>
            <a:r>
              <a:rPr lang="en-US" dirty="0">
                <a:latin typeface="Consolas" panose="020B0609020204030204" pitchFamily="49" charset="0"/>
              </a:rPr>
              <a:t> &gt; </a:t>
            </a:r>
            <a:r>
              <a:rPr lang="en-US" dirty="0" err="1">
                <a:solidFill>
                  <a:schemeClr val="accent1">
                    <a:lumMod val="75000"/>
                  </a:schemeClr>
                </a:solidFill>
                <a:latin typeface="Consolas" panose="020B0609020204030204" pitchFamily="49" charset="0"/>
              </a:rPr>
              <a:t>WindTurbine</a:t>
            </a:r>
            <a:r>
              <a:rPr lang="en-US" dirty="0" err="1">
                <a:latin typeface="Consolas" panose="020B0609020204030204" pitchFamily="49" charset="0"/>
              </a:rPr>
              <a:t>.MaxAllowedTemp</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C00000"/>
                </a:solidFill>
                <a:latin typeface="Consolas" panose="020B0609020204030204" pitchFamily="49" charset="0"/>
              </a:rPr>
              <a:t>&lt;track over-temp condition&gt;</a:t>
            </a:r>
          </a:p>
          <a:p>
            <a:r>
              <a:rPr lang="en-US" dirty="0">
                <a:latin typeface="Consolas" panose="020B0609020204030204" pitchFamily="49" charset="0"/>
              </a:rPr>
              <a:t>        </a:t>
            </a:r>
            <a:r>
              <a:rPr lang="en-US" dirty="0">
                <a:solidFill>
                  <a:srgbClr val="0000FF"/>
                </a:solidFill>
                <a:latin typeface="Consolas" panose="020B0609020204030204" pitchFamily="49" charset="0"/>
              </a:rPr>
              <a:t>else</a:t>
            </a:r>
            <a:r>
              <a:rPr lang="en-US" dirty="0">
                <a:latin typeface="Consolas" panose="020B0609020204030204" pitchFamily="49" charset="0"/>
              </a:rPr>
              <a:t> </a:t>
            </a:r>
            <a:r>
              <a:rPr lang="en-US" dirty="0">
                <a:solidFill>
                  <a:srgbClr val="0000FF"/>
                </a:solidFill>
                <a:latin typeface="Consolas" panose="020B0609020204030204" pitchFamily="49" charset="0"/>
              </a:rPr>
              <a:t>if</a:t>
            </a:r>
            <a:r>
              <a:rPr lang="en-US" dirty="0">
                <a:latin typeface="Consolas" panose="020B0609020204030204" pitchFamily="49" charset="0"/>
              </a:rPr>
              <a:t> (</a:t>
            </a:r>
            <a:r>
              <a:rPr lang="en-US" dirty="0" err="1">
                <a:latin typeface="Consolas" panose="020B0609020204030204" pitchFamily="49" charset="0"/>
              </a:rPr>
              <a:t>dt.TrackingOverTemp</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C00000"/>
                </a:solidFill>
                <a:latin typeface="Consolas" panose="020B0609020204030204" pitchFamily="49" charset="0"/>
              </a:rPr>
              <a:t>&lt;resolve over-temp condition&gt;</a:t>
            </a:r>
          </a:p>
          <a:p>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00FF"/>
                </a:solidFill>
                <a:latin typeface="Consolas" panose="020B0609020204030204" pitchFamily="49" charset="0"/>
              </a:rPr>
              <a:t>return</a:t>
            </a:r>
            <a:r>
              <a:rPr lang="en-US" dirty="0">
                <a:latin typeface="Consolas" panose="020B0609020204030204" pitchFamily="49" charset="0"/>
              </a:rPr>
              <a:t> result;} </a:t>
            </a:r>
          </a:p>
        </p:txBody>
      </p:sp>
    </p:spTree>
    <p:extLst>
      <p:ext uri="{BB962C8B-B14F-4D97-AF65-F5344CB8AC3E}">
        <p14:creationId xmlns:p14="http://schemas.microsoft.com/office/powerpoint/2010/main" val="35116856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3D88-8E69-4DC8-947E-3EB1EF9CBFB2}"/>
              </a:ext>
            </a:extLst>
          </p:cNvPr>
          <p:cNvSpPr>
            <a:spLocks noGrp="1"/>
          </p:cNvSpPr>
          <p:nvPr>
            <p:ph type="title"/>
          </p:nvPr>
        </p:nvSpPr>
        <p:spPr>
          <a:xfrm>
            <a:off x="364436" y="114301"/>
            <a:ext cx="8578227" cy="682112"/>
          </a:xfrm>
        </p:spPr>
        <p:txBody>
          <a:bodyPr>
            <a:normAutofit/>
          </a:bodyPr>
          <a:lstStyle/>
          <a:p>
            <a:r>
              <a:rPr lang="en-US" dirty="0"/>
              <a:t>Track or Resolve Over-Temp Condition</a:t>
            </a:r>
          </a:p>
        </p:txBody>
      </p:sp>
      <p:sp>
        <p:nvSpPr>
          <p:cNvPr id="4" name="Footer Placeholder 3">
            <a:extLst>
              <a:ext uri="{FF2B5EF4-FFF2-40B4-BE49-F238E27FC236}">
                <a16:creationId xmlns:a16="http://schemas.microsoft.com/office/drawing/2014/main" id="{7A47C56D-7C1D-4091-B575-930A5AE11A34}"/>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D9EB153C-4AC8-484A-A947-BD5E0AFE9536}"/>
              </a:ext>
            </a:extLst>
          </p:cNvPr>
          <p:cNvSpPr>
            <a:spLocks noGrp="1"/>
          </p:cNvSpPr>
          <p:nvPr>
            <p:ph type="sldNum" sz="quarter" idx="12"/>
          </p:nvPr>
        </p:nvSpPr>
        <p:spPr/>
        <p:txBody>
          <a:bodyPr/>
          <a:lstStyle/>
          <a:p>
            <a:fld id="{BD188CD3-179C-4C76-AE3D-EBE7AE601F5E}" type="slidenum">
              <a:rPr lang="en-US" smtClean="0"/>
              <a:t>77</a:t>
            </a:fld>
            <a:endParaRPr lang="en-US"/>
          </a:p>
        </p:txBody>
      </p:sp>
      <p:sp>
        <p:nvSpPr>
          <p:cNvPr id="6" name="TextBox 5">
            <a:extLst>
              <a:ext uri="{FF2B5EF4-FFF2-40B4-BE49-F238E27FC236}">
                <a16:creationId xmlns:a16="http://schemas.microsoft.com/office/drawing/2014/main" id="{039240CC-D611-4BC3-8E07-9740ABDEA2A9}"/>
              </a:ext>
            </a:extLst>
          </p:cNvPr>
          <p:cNvSpPr txBox="1"/>
          <p:nvPr/>
        </p:nvSpPr>
        <p:spPr>
          <a:xfrm>
            <a:off x="418872" y="906601"/>
            <a:ext cx="11354256" cy="5632311"/>
          </a:xfrm>
          <a:prstGeom prst="rect">
            <a:avLst/>
          </a:prstGeom>
          <a:noFill/>
        </p:spPr>
        <p:txBody>
          <a:bodyPr wrap="square" rtlCol="0">
            <a:spAutoFit/>
          </a:bodyPr>
          <a:lstStyle/>
          <a:p>
            <a:r>
              <a:rPr lang="en-US" dirty="0">
                <a:solidFill>
                  <a:schemeClr val="accent6">
                    <a:lumMod val="75000"/>
                  </a:schemeClr>
                </a:solidFill>
                <a:latin typeface="Consolas" panose="020B0609020204030204" pitchFamily="49" charset="0"/>
              </a:rPr>
              <a:t>// track over-temp condition:</a:t>
            </a:r>
          </a:p>
          <a:p>
            <a:r>
              <a:rPr lang="en-US" dirty="0">
                <a:latin typeface="Consolas" panose="020B0609020204030204" pitchFamily="49" charset="0"/>
              </a:rPr>
              <a:t>{</a:t>
            </a:r>
            <a:r>
              <a:rPr lang="en-US" dirty="0" err="1">
                <a:latin typeface="Consolas" panose="020B0609020204030204" pitchFamily="49" charset="0"/>
              </a:rPr>
              <a:t>dt.NumberMsgsWithOverTemp</a:t>
            </a:r>
            <a:r>
              <a:rPr lang="en-US" dirty="0">
                <a:latin typeface="Consolas" panose="020B0609020204030204" pitchFamily="49" charset="0"/>
              </a:rPr>
              <a:t>++;</a:t>
            </a:r>
          </a:p>
          <a:p>
            <a:r>
              <a:rPr lang="en-US" dirty="0">
                <a:latin typeface="Consolas" panose="020B0609020204030204" pitchFamily="49" charset="0"/>
              </a:rPr>
              <a:t> </a:t>
            </a:r>
          </a:p>
          <a:p>
            <a:r>
              <a:rPr lang="en-US" dirty="0">
                <a:solidFill>
                  <a:srgbClr val="0000FF"/>
                </a:solidFill>
                <a:latin typeface="Consolas" panose="020B0609020204030204" pitchFamily="49" charset="0"/>
              </a:rPr>
              <a:t>if</a:t>
            </a:r>
            <a:r>
              <a:rPr lang="en-US" dirty="0">
                <a:latin typeface="Consolas" panose="020B0609020204030204" pitchFamily="49" charset="0"/>
              </a:rPr>
              <a:t> (!</a:t>
            </a:r>
            <a:r>
              <a:rPr lang="en-US" dirty="0" err="1">
                <a:latin typeface="Consolas" panose="020B0609020204030204" pitchFamily="49" charset="0"/>
              </a:rPr>
              <a:t>dt.TrackingOverTemp</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dt.TrackingOverTemp</a:t>
            </a:r>
            <a:r>
              <a:rPr lang="en-US" dirty="0">
                <a:latin typeface="Consolas" panose="020B0609020204030204" pitchFamily="49" charset="0"/>
              </a:rPr>
              <a:t>  = </a:t>
            </a:r>
            <a:r>
              <a:rPr lang="en-US" dirty="0">
                <a:solidFill>
                  <a:srgbClr val="0000FF"/>
                </a:solidFill>
                <a:latin typeface="Consolas" panose="020B0609020204030204" pitchFamily="49" charset="0"/>
              </a:rPr>
              <a:t>true</a:t>
            </a:r>
            <a:r>
              <a:rPr lang="en-US" dirty="0">
                <a:latin typeface="Consolas" panose="020B0609020204030204" pitchFamily="49" charset="0"/>
              </a:rPr>
              <a:t>; </a:t>
            </a:r>
            <a:r>
              <a:rPr lang="en-US" dirty="0" err="1">
                <a:latin typeface="Consolas" panose="020B0609020204030204" pitchFamily="49" charset="0"/>
              </a:rPr>
              <a:t>dt.OverTempStartTime</a:t>
            </a:r>
            <a:r>
              <a:rPr lang="en-US" dirty="0">
                <a:latin typeface="Consolas" panose="020B0609020204030204" pitchFamily="49" charset="0"/>
              </a:rPr>
              <a:t> = </a:t>
            </a:r>
            <a:r>
              <a:rPr lang="en-US" dirty="0" err="1">
                <a:solidFill>
                  <a:schemeClr val="accent1">
                    <a:lumMod val="75000"/>
                  </a:schemeClr>
                </a:solidFill>
                <a:latin typeface="Consolas" panose="020B0609020204030204" pitchFamily="49" charset="0"/>
              </a:rPr>
              <a:t>DateTime</a:t>
            </a:r>
            <a:r>
              <a:rPr lang="en-US" dirty="0" err="1">
                <a:latin typeface="Consolas" panose="020B0609020204030204" pitchFamily="49" charset="0"/>
              </a:rPr>
              <a:t>.UtcNow</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C00000"/>
                </a:solidFill>
                <a:latin typeface="Consolas" panose="020B0609020204030204" pitchFamily="49" charset="0"/>
              </a:rPr>
              <a:t>&lt;add a notification to the incident list&gt; </a:t>
            </a:r>
            <a:r>
              <a:rPr lang="en-US" dirty="0">
                <a:latin typeface="Consolas" panose="020B0609020204030204" pitchFamily="49" charset="0"/>
              </a:rPr>
              <a:t>}</a:t>
            </a:r>
          </a:p>
          <a:p>
            <a:r>
              <a:rPr lang="en-US" dirty="0">
                <a:latin typeface="Consolas" panose="020B0609020204030204" pitchFamily="49" charset="0"/>
              </a:rPr>
              <a:t> </a:t>
            </a:r>
          </a:p>
          <a:p>
            <a:r>
              <a:rPr lang="en-US" dirty="0" err="1">
                <a:solidFill>
                  <a:schemeClr val="accent1">
                    <a:lumMod val="75000"/>
                  </a:schemeClr>
                </a:solidFill>
                <a:latin typeface="Consolas" panose="020B0609020204030204" pitchFamily="49" charset="0"/>
              </a:rPr>
              <a:t>TimeSpan</a:t>
            </a:r>
            <a:r>
              <a:rPr lang="en-US" dirty="0">
                <a:latin typeface="Consolas" panose="020B0609020204030204" pitchFamily="49" charset="0"/>
              </a:rPr>
              <a:t> duration = </a:t>
            </a:r>
            <a:r>
              <a:rPr lang="en-US" dirty="0" err="1">
                <a:solidFill>
                  <a:schemeClr val="accent1">
                    <a:lumMod val="75000"/>
                  </a:schemeClr>
                </a:solidFill>
                <a:latin typeface="Consolas" panose="020B0609020204030204" pitchFamily="49" charset="0"/>
              </a:rPr>
              <a:t>DateTime</a:t>
            </a:r>
            <a:r>
              <a:rPr lang="en-US" dirty="0" err="1">
                <a:latin typeface="Consolas" panose="020B0609020204030204" pitchFamily="49" charset="0"/>
              </a:rPr>
              <a:t>.UtcNow</a:t>
            </a:r>
            <a:r>
              <a:rPr lang="en-US" dirty="0">
                <a:latin typeface="Consolas" panose="020B0609020204030204" pitchFamily="49" charset="0"/>
              </a:rPr>
              <a:t> - </a:t>
            </a:r>
            <a:r>
              <a:rPr lang="en-US" dirty="0" err="1">
                <a:latin typeface="Consolas" panose="020B0609020204030204" pitchFamily="49" charset="0"/>
              </a:rPr>
              <a:t>dt.OverTempStartTime</a:t>
            </a:r>
            <a:r>
              <a:rPr lang="en-US" dirty="0">
                <a:latin typeface="Consolas" panose="020B0609020204030204" pitchFamily="49" charset="0"/>
              </a:rPr>
              <a:t>;</a:t>
            </a:r>
          </a:p>
          <a:p>
            <a:r>
              <a:rPr lang="en-US" dirty="0">
                <a:latin typeface="Consolas" panose="020B0609020204030204" pitchFamily="49" charset="0"/>
              </a:rPr>
              <a:t>                             </a:t>
            </a:r>
          </a:p>
          <a:p>
            <a:r>
              <a:rPr lang="en-US" dirty="0">
                <a:solidFill>
                  <a:schemeClr val="accent6">
                    <a:lumMod val="75000"/>
                  </a:schemeClr>
                </a:solidFill>
                <a:latin typeface="Consolas" panose="020B0609020204030204" pitchFamily="49" charset="0"/>
              </a:rPr>
              <a:t>// if we have exceeded the max allowed duration for an over-temp, send an alert:</a:t>
            </a:r>
          </a:p>
          <a:p>
            <a:r>
              <a:rPr lang="en-US" dirty="0">
                <a:solidFill>
                  <a:srgbClr val="0000FF"/>
                </a:solidFill>
                <a:latin typeface="Consolas" panose="020B0609020204030204" pitchFamily="49" charset="0"/>
              </a:rPr>
              <a:t>if</a:t>
            </a:r>
            <a:r>
              <a:rPr lang="en-US" dirty="0">
                <a:latin typeface="Consolas" panose="020B0609020204030204" pitchFamily="49" charset="0"/>
              </a:rPr>
              <a:t> (duration &gt; </a:t>
            </a:r>
            <a:r>
              <a:rPr lang="en-US" dirty="0" err="1">
                <a:latin typeface="Consolas" panose="020B0609020204030204" pitchFamily="49" charset="0"/>
              </a:rPr>
              <a:t>dt.MaxTimeOverTempAllowed</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isInPreMaintPeriod</a:t>
            </a:r>
            <a:r>
              <a:rPr lang="en-US" dirty="0">
                <a:latin typeface="Consolas" panose="020B0609020204030204" pitchFamily="49" charset="0"/>
              </a:rPr>
              <a:t> &amp;&amp; duration &gt; </a:t>
            </a:r>
            <a:r>
              <a:rPr lang="en-US" dirty="0" err="1">
                <a:latin typeface="Consolas" panose="020B0609020204030204" pitchFamily="49" charset="0"/>
              </a:rPr>
              <a:t>dt.MaxTimeOverTempAllowedPreMaint</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00FF"/>
                </a:solidFill>
                <a:latin typeface="Consolas" panose="020B0609020204030204" pitchFamily="49" charset="0"/>
              </a:rPr>
              <a:t>var</a:t>
            </a:r>
            <a:r>
              <a:rPr lang="en-US" dirty="0">
                <a:latin typeface="Consolas" panose="020B0609020204030204" pitchFamily="49" charset="0"/>
              </a:rPr>
              <a:t> alert = </a:t>
            </a:r>
            <a:r>
              <a:rPr lang="en-US" dirty="0">
                <a:solidFill>
                  <a:srgbClr val="0000FF"/>
                </a:solidFill>
                <a:latin typeface="Consolas" panose="020B0609020204030204" pitchFamily="49" charset="0"/>
              </a:rPr>
              <a:t>new</a:t>
            </a:r>
            <a:r>
              <a:rPr lang="en-US" dirty="0">
                <a:latin typeface="Consolas" panose="020B0609020204030204" pitchFamily="49" charset="0"/>
              </a:rPr>
              <a:t> </a:t>
            </a:r>
            <a:r>
              <a:rPr lang="en-US" dirty="0">
                <a:solidFill>
                  <a:schemeClr val="accent1">
                    <a:lumMod val="75000"/>
                  </a:schemeClr>
                </a:solidFill>
                <a:latin typeface="Consolas" panose="020B0609020204030204" pitchFamily="49" charset="0"/>
              </a:rPr>
              <a:t>Alert</a:t>
            </a:r>
            <a:r>
              <a:rPr lang="en-US" dirty="0">
                <a:latin typeface="Consolas" panose="020B0609020204030204" pitchFamily="49" charset="0"/>
              </a:rPr>
              <a:t>(); </a:t>
            </a:r>
            <a:r>
              <a:rPr lang="en-US" dirty="0">
                <a:solidFill>
                  <a:srgbClr val="C00000"/>
                </a:solidFill>
                <a:latin typeface="Consolas" panose="020B0609020204030204" pitchFamily="49" charset="0"/>
              </a:rPr>
              <a:t>&lt;fill out the alert message&gt;;</a:t>
            </a:r>
          </a:p>
          <a:p>
            <a:r>
              <a:rPr lang="en-US" dirty="0">
                <a:latin typeface="Consolas" panose="020B0609020204030204" pitchFamily="49" charset="0"/>
              </a:rPr>
              <a:t>    </a:t>
            </a:r>
            <a:r>
              <a:rPr lang="en-US" dirty="0" err="1">
                <a:latin typeface="Consolas" panose="020B0609020204030204" pitchFamily="49" charset="0"/>
              </a:rPr>
              <a:t>context.SendToDataSource</a:t>
            </a:r>
            <a:r>
              <a:rPr lang="en-US" dirty="0">
                <a:latin typeface="Consolas" panose="020B0609020204030204" pitchFamily="49" charset="0"/>
              </a:rPr>
              <a:t>(</a:t>
            </a:r>
            <a:r>
              <a:rPr lang="en-US" dirty="0">
                <a:solidFill>
                  <a:schemeClr val="accent1">
                    <a:lumMod val="75000"/>
                  </a:schemeClr>
                </a:solidFill>
                <a:latin typeface="Consolas" panose="020B0609020204030204" pitchFamily="49" charset="0"/>
              </a:rPr>
              <a:t>Encoding</a:t>
            </a:r>
            <a:r>
              <a:rPr lang="en-US" dirty="0">
                <a:latin typeface="Consolas" panose="020B0609020204030204" pitchFamily="49" charset="0"/>
              </a:rPr>
              <a:t>.UTF8.GetBytes(</a:t>
            </a:r>
            <a:r>
              <a:rPr lang="en-US" dirty="0" err="1">
                <a:solidFill>
                  <a:schemeClr val="accent1">
                    <a:lumMod val="75000"/>
                  </a:schemeClr>
                </a:solidFill>
                <a:latin typeface="Consolas" panose="020B0609020204030204" pitchFamily="49" charset="0"/>
              </a:rPr>
              <a:t>JsonConvert</a:t>
            </a:r>
            <a:r>
              <a:rPr lang="en-US" dirty="0" err="1">
                <a:latin typeface="Consolas" panose="020B0609020204030204" pitchFamily="49" charset="0"/>
              </a:rPr>
              <a:t>.SerializeObject</a:t>
            </a:r>
            <a:r>
              <a:rPr lang="en-US" dirty="0">
                <a:latin typeface="Consolas" panose="020B0609020204030204" pitchFamily="49" charset="0"/>
              </a:rPr>
              <a:t>(alert)));</a:t>
            </a:r>
          </a:p>
          <a:p>
            <a:r>
              <a:rPr lang="en-US" dirty="0">
                <a:latin typeface="Consolas" panose="020B0609020204030204" pitchFamily="49" charset="0"/>
              </a:rPr>
              <a:t>    </a:t>
            </a:r>
            <a:r>
              <a:rPr lang="en-US" dirty="0">
                <a:solidFill>
                  <a:srgbClr val="C00000"/>
                </a:solidFill>
                <a:latin typeface="Consolas" panose="020B0609020204030204" pitchFamily="49" charset="0"/>
              </a:rPr>
              <a:t>&lt;add a notification to the incident list&gt; </a:t>
            </a:r>
            <a:r>
              <a:rPr lang="en-US" dirty="0">
                <a:latin typeface="Consolas" panose="020B0609020204030204" pitchFamily="49" charset="0"/>
              </a:rPr>
              <a:t>}}</a:t>
            </a:r>
          </a:p>
          <a:p>
            <a:r>
              <a:rPr lang="en-US" dirty="0">
                <a:latin typeface="Consolas" panose="020B0609020204030204" pitchFamily="49" charset="0"/>
              </a:rPr>
              <a:t> </a:t>
            </a:r>
          </a:p>
          <a:p>
            <a:r>
              <a:rPr lang="en-US" dirty="0">
                <a:solidFill>
                  <a:schemeClr val="accent6">
                    <a:lumMod val="75000"/>
                  </a:schemeClr>
                </a:solidFill>
                <a:latin typeface="Consolas" panose="020B0609020204030204" pitchFamily="49" charset="0"/>
              </a:rPr>
              <a:t>// resolve the condition and reset our state:  </a:t>
            </a:r>
          </a:p>
          <a:p>
            <a:r>
              <a:rPr lang="en-US" dirty="0">
                <a:latin typeface="Consolas" panose="020B0609020204030204" pitchFamily="49" charset="0"/>
              </a:rPr>
              <a:t>{</a:t>
            </a:r>
            <a:r>
              <a:rPr lang="en-US" dirty="0" err="1">
                <a:latin typeface="Consolas" panose="020B0609020204030204" pitchFamily="49" charset="0"/>
              </a:rPr>
              <a:t>dt.TrackingOverTemp</a:t>
            </a:r>
            <a:r>
              <a:rPr lang="en-US" dirty="0">
                <a:latin typeface="Consolas" panose="020B0609020204030204" pitchFamily="49" charset="0"/>
              </a:rPr>
              <a:t> = </a:t>
            </a:r>
            <a:r>
              <a:rPr lang="en-US" dirty="0">
                <a:solidFill>
                  <a:srgbClr val="0000FF"/>
                </a:solidFill>
                <a:latin typeface="Consolas" panose="020B0609020204030204" pitchFamily="49" charset="0"/>
              </a:rPr>
              <a:t>false</a:t>
            </a:r>
            <a:r>
              <a:rPr lang="en-US" dirty="0">
                <a:latin typeface="Consolas" panose="020B0609020204030204" pitchFamily="49" charset="0"/>
              </a:rPr>
              <a:t>; </a:t>
            </a:r>
            <a:r>
              <a:rPr lang="en-US" dirty="0" err="1">
                <a:latin typeface="Consolas" panose="020B0609020204030204" pitchFamily="49" charset="0"/>
              </a:rPr>
              <a:t>dt.NumberMsgsWithOverTemp</a:t>
            </a:r>
            <a:r>
              <a:rPr lang="en-US" dirty="0">
                <a:latin typeface="Consolas" panose="020B0609020204030204" pitchFamily="49" charset="0"/>
              </a:rPr>
              <a:t> = 0;</a:t>
            </a:r>
          </a:p>
          <a:p>
            <a:r>
              <a:rPr lang="en-US" dirty="0">
                <a:latin typeface="Consolas" panose="020B0609020204030204" pitchFamily="49" charset="0"/>
              </a:rPr>
              <a:t> </a:t>
            </a:r>
            <a:r>
              <a:rPr lang="en-US" dirty="0">
                <a:solidFill>
                  <a:srgbClr val="C00000"/>
                </a:solidFill>
                <a:latin typeface="Consolas" panose="020B0609020204030204" pitchFamily="49" charset="0"/>
              </a:rPr>
              <a:t>&lt;add a notification to the incident list&gt; </a:t>
            </a:r>
            <a:r>
              <a:rPr lang="en-US" dirty="0">
                <a:latin typeface="Consolas" panose="020B0609020204030204" pitchFamily="49" charset="0"/>
              </a:rPr>
              <a:t>}</a:t>
            </a:r>
          </a:p>
          <a:p>
            <a:r>
              <a:rPr lang="en-US" dirty="0">
                <a:latin typeface="Consolas" panose="020B0609020204030204" pitchFamily="49" charset="0"/>
              </a:rPr>
              <a:t>                </a:t>
            </a:r>
          </a:p>
        </p:txBody>
      </p:sp>
      <p:cxnSp>
        <p:nvCxnSpPr>
          <p:cNvPr id="7" name="Straight Connector 6">
            <a:extLst>
              <a:ext uri="{FF2B5EF4-FFF2-40B4-BE49-F238E27FC236}">
                <a16:creationId xmlns:a16="http://schemas.microsoft.com/office/drawing/2014/main" id="{D036CB3A-D326-4E94-82D5-6EA907105FEC}"/>
              </a:ext>
            </a:extLst>
          </p:cNvPr>
          <p:cNvCxnSpPr/>
          <p:nvPr/>
        </p:nvCxnSpPr>
        <p:spPr>
          <a:xfrm>
            <a:off x="351183" y="5217953"/>
            <a:ext cx="1161990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559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47C56D-7C1D-4091-B575-930A5AE11A34}"/>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D9EB153C-4AC8-484A-A947-BD5E0AFE9536}"/>
              </a:ext>
            </a:extLst>
          </p:cNvPr>
          <p:cNvSpPr>
            <a:spLocks noGrp="1"/>
          </p:cNvSpPr>
          <p:nvPr>
            <p:ph type="sldNum" sz="quarter" idx="12"/>
          </p:nvPr>
        </p:nvSpPr>
        <p:spPr/>
        <p:txBody>
          <a:bodyPr/>
          <a:lstStyle/>
          <a:p>
            <a:fld id="{BD188CD3-179C-4C76-AE3D-EBE7AE601F5E}" type="slidenum">
              <a:rPr lang="en-US" smtClean="0"/>
              <a:t>78</a:t>
            </a:fld>
            <a:endParaRPr lang="en-US"/>
          </a:p>
        </p:txBody>
      </p:sp>
      <p:sp>
        <p:nvSpPr>
          <p:cNvPr id="6" name="TextBox 5">
            <a:extLst>
              <a:ext uri="{FF2B5EF4-FFF2-40B4-BE49-F238E27FC236}">
                <a16:creationId xmlns:a16="http://schemas.microsoft.com/office/drawing/2014/main" id="{039240CC-D611-4BC3-8E07-9740ABDEA2A9}"/>
              </a:ext>
            </a:extLst>
          </p:cNvPr>
          <p:cNvSpPr txBox="1"/>
          <p:nvPr/>
        </p:nvSpPr>
        <p:spPr>
          <a:xfrm>
            <a:off x="418872" y="906601"/>
            <a:ext cx="11354256" cy="4524315"/>
          </a:xfrm>
          <a:prstGeom prst="rect">
            <a:avLst/>
          </a:prstGeom>
          <a:noFill/>
        </p:spPr>
        <p:txBody>
          <a:bodyPr wrap="square" rtlCol="0">
            <a:spAutoFit/>
          </a:bodyPr>
          <a:lstStyle/>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r>
              <a:rPr lang="en-US" sz="7200" dirty="0">
                <a:solidFill>
                  <a:srgbClr val="0070C0"/>
                </a:solidFill>
                <a:latin typeface="Consolas" panose="020B0609020204030204" pitchFamily="49" charset="0"/>
              </a:rPr>
              <a:t>DEMO:</a:t>
            </a:r>
            <a:br>
              <a:rPr lang="en-US" sz="7200" dirty="0">
                <a:solidFill>
                  <a:srgbClr val="0070C0"/>
                </a:solidFill>
                <a:latin typeface="Consolas" panose="020B0609020204030204" pitchFamily="49" charset="0"/>
              </a:rPr>
            </a:br>
            <a:r>
              <a:rPr lang="en-US" sz="3600" dirty="0">
                <a:solidFill>
                  <a:srgbClr val="0070C0"/>
                </a:solidFill>
                <a:latin typeface="Consolas" panose="020B0609020204030204" pitchFamily="49" charset="0"/>
              </a:rPr>
              <a:t>Testing the Wind Turbine Model with Live Data Sources</a:t>
            </a:r>
            <a:endParaRPr lang="en-US" sz="7200" dirty="0">
              <a:solidFill>
                <a:srgbClr val="0070C0"/>
              </a:solidFill>
              <a:latin typeface="Consolas" panose="020B0609020204030204" pitchFamily="49" charset="0"/>
            </a:endParaRPr>
          </a:p>
          <a:p>
            <a:r>
              <a:rPr lang="en-US" dirty="0">
                <a:latin typeface="Consolas" panose="020B0609020204030204" pitchFamily="49" charset="0"/>
              </a:rPr>
              <a:t>                </a:t>
            </a:r>
          </a:p>
        </p:txBody>
      </p:sp>
      <p:cxnSp>
        <p:nvCxnSpPr>
          <p:cNvPr id="7" name="Straight Connector 6">
            <a:extLst>
              <a:ext uri="{FF2B5EF4-FFF2-40B4-BE49-F238E27FC236}">
                <a16:creationId xmlns:a16="http://schemas.microsoft.com/office/drawing/2014/main" id="{D036CB3A-D326-4E94-82D5-6EA907105FEC}"/>
              </a:ext>
            </a:extLst>
          </p:cNvPr>
          <p:cNvCxnSpPr>
            <a:cxnSpLocks/>
          </p:cNvCxnSpPr>
          <p:nvPr/>
        </p:nvCxnSpPr>
        <p:spPr>
          <a:xfrm>
            <a:off x="418872" y="3904058"/>
            <a:ext cx="1142194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001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47C56D-7C1D-4091-B575-930A5AE11A34}"/>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D9EB153C-4AC8-484A-A947-BD5E0AFE9536}"/>
              </a:ext>
            </a:extLst>
          </p:cNvPr>
          <p:cNvSpPr>
            <a:spLocks noGrp="1"/>
          </p:cNvSpPr>
          <p:nvPr>
            <p:ph type="sldNum" sz="quarter" idx="12"/>
          </p:nvPr>
        </p:nvSpPr>
        <p:spPr/>
        <p:txBody>
          <a:bodyPr/>
          <a:lstStyle/>
          <a:p>
            <a:fld id="{BD188CD3-179C-4C76-AE3D-EBE7AE601F5E}" type="slidenum">
              <a:rPr lang="en-US" smtClean="0"/>
              <a:t>79</a:t>
            </a:fld>
            <a:endParaRPr lang="en-US"/>
          </a:p>
        </p:txBody>
      </p:sp>
      <p:sp>
        <p:nvSpPr>
          <p:cNvPr id="6" name="TextBox 5">
            <a:extLst>
              <a:ext uri="{FF2B5EF4-FFF2-40B4-BE49-F238E27FC236}">
                <a16:creationId xmlns:a16="http://schemas.microsoft.com/office/drawing/2014/main" id="{039240CC-D611-4BC3-8E07-9740ABDEA2A9}"/>
              </a:ext>
            </a:extLst>
          </p:cNvPr>
          <p:cNvSpPr txBox="1"/>
          <p:nvPr/>
        </p:nvSpPr>
        <p:spPr>
          <a:xfrm>
            <a:off x="418872" y="906601"/>
            <a:ext cx="11354256" cy="3416320"/>
          </a:xfrm>
          <a:prstGeom prst="rect">
            <a:avLst/>
          </a:prstGeom>
          <a:noFill/>
        </p:spPr>
        <p:txBody>
          <a:bodyPr wrap="square" rtlCol="0">
            <a:spAutoFit/>
          </a:bodyPr>
          <a:lstStyle/>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r>
              <a:rPr lang="en-US" sz="7200" dirty="0">
                <a:solidFill>
                  <a:srgbClr val="0070C0"/>
                </a:solidFill>
                <a:latin typeface="Consolas" panose="020B0609020204030204" pitchFamily="49" charset="0"/>
              </a:rPr>
              <a:t>BREAK</a:t>
            </a:r>
          </a:p>
          <a:p>
            <a:r>
              <a:rPr lang="en-US" dirty="0">
                <a:latin typeface="Consolas" panose="020B0609020204030204" pitchFamily="49" charset="0"/>
              </a:rPr>
              <a:t>                </a:t>
            </a:r>
          </a:p>
        </p:txBody>
      </p:sp>
      <p:cxnSp>
        <p:nvCxnSpPr>
          <p:cNvPr id="7" name="Straight Connector 6">
            <a:extLst>
              <a:ext uri="{FF2B5EF4-FFF2-40B4-BE49-F238E27FC236}">
                <a16:creationId xmlns:a16="http://schemas.microsoft.com/office/drawing/2014/main" id="{D036CB3A-D326-4E94-82D5-6EA907105FEC}"/>
              </a:ext>
            </a:extLst>
          </p:cNvPr>
          <p:cNvCxnSpPr>
            <a:cxnSpLocks/>
          </p:cNvCxnSpPr>
          <p:nvPr/>
        </p:nvCxnSpPr>
        <p:spPr>
          <a:xfrm>
            <a:off x="418872" y="3904058"/>
            <a:ext cx="1142194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7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59CE93-2499-4AF4-A780-FE7A903D2FC2}"/>
              </a:ext>
            </a:extLst>
          </p:cNvPr>
          <p:cNvSpPr>
            <a:spLocks noGrp="1"/>
          </p:cNvSpPr>
          <p:nvPr>
            <p:ph idx="1"/>
          </p:nvPr>
        </p:nvSpPr>
        <p:spPr>
          <a:xfrm>
            <a:off x="364436" y="981807"/>
            <a:ext cx="11179863" cy="5492471"/>
          </a:xfrm>
        </p:spPr>
        <p:txBody>
          <a:bodyPr>
            <a:normAutofit/>
          </a:bodyPr>
          <a:lstStyle/>
          <a:p>
            <a:r>
              <a:rPr lang="en-US" dirty="0"/>
              <a:t>Perform most analysis using back-end systems; respond in minutes or longer:</a:t>
            </a:r>
          </a:p>
          <a:p>
            <a:pPr lvl="1"/>
            <a:r>
              <a:rPr lang="en-US" sz="2000" dirty="0"/>
              <a:t>Messages arrive using a message hub (e.g., Kafka) for buffering and delivery.</a:t>
            </a:r>
          </a:p>
          <a:p>
            <a:pPr lvl="1"/>
            <a:r>
              <a:rPr lang="en-US" sz="2000" dirty="0"/>
              <a:t>Real-time streaming pipeline performs filtering and feature extraction.</a:t>
            </a:r>
          </a:p>
          <a:p>
            <a:pPr lvl="1"/>
            <a:r>
              <a:rPr lang="en-US" sz="2000" dirty="0"/>
              <a:t>Messages flow to historian database for query and log analysis.</a:t>
            </a:r>
          </a:p>
          <a:p>
            <a:pPr lvl="1"/>
            <a:r>
              <a:rPr lang="en-US" sz="2000" dirty="0"/>
              <a:t>Offline data lake performs batch analysis with big data tools (e.g., Spark).</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pic>
        <p:nvPicPr>
          <p:cNvPr id="12" name="Picture 11" descr="Graphical user interface, diagram&#10;&#10;Description automatically generated">
            <a:extLst>
              <a:ext uri="{FF2B5EF4-FFF2-40B4-BE49-F238E27FC236}">
                <a16:creationId xmlns:a16="http://schemas.microsoft.com/office/drawing/2014/main" id="{FAB235CD-9AB3-4BF3-9297-8096D09DB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195" y="2858414"/>
            <a:ext cx="7505313" cy="3250739"/>
          </a:xfrm>
          <a:prstGeom prst="rect">
            <a:avLst/>
          </a:prstGeom>
        </p:spPr>
      </p:pic>
      <p:sp>
        <p:nvSpPr>
          <p:cNvPr id="2" name="Title 1">
            <a:extLst>
              <a:ext uri="{FF2B5EF4-FFF2-40B4-BE49-F238E27FC236}">
                <a16:creationId xmlns:a16="http://schemas.microsoft.com/office/drawing/2014/main" id="{8F1CA46A-7FA4-4EF8-BA76-E35FFDFC8920}"/>
              </a:ext>
            </a:extLst>
          </p:cNvPr>
          <p:cNvSpPr>
            <a:spLocks noGrp="1"/>
          </p:cNvSpPr>
          <p:nvPr>
            <p:ph type="title"/>
          </p:nvPr>
        </p:nvSpPr>
        <p:spPr/>
        <p:txBody>
          <a:bodyPr>
            <a:normAutofit/>
          </a:bodyPr>
          <a:lstStyle/>
          <a:p>
            <a:r>
              <a:rPr lang="en-US" dirty="0"/>
              <a:t>Today’s Streaming Analytics Platforms</a:t>
            </a:r>
          </a:p>
        </p:txBody>
      </p:sp>
      <p:sp>
        <p:nvSpPr>
          <p:cNvPr id="5" name="Slide Number Placeholder 4">
            <a:extLst>
              <a:ext uri="{FF2B5EF4-FFF2-40B4-BE49-F238E27FC236}">
                <a16:creationId xmlns:a16="http://schemas.microsoft.com/office/drawing/2014/main" id="{05775E37-B700-4132-903C-0FE1B22A9237}"/>
              </a:ext>
            </a:extLst>
          </p:cNvPr>
          <p:cNvSpPr>
            <a:spLocks noGrp="1"/>
          </p:cNvSpPr>
          <p:nvPr>
            <p:ph type="sldNum" sz="quarter" idx="12"/>
          </p:nvPr>
        </p:nvSpPr>
        <p:spPr/>
        <p:txBody>
          <a:bodyPr/>
          <a:lstStyle/>
          <a:p>
            <a:fld id="{BD188CD3-179C-4C76-AE3D-EBE7AE601F5E}" type="slidenum">
              <a:rPr lang="en-US" smtClean="0"/>
              <a:t>8</a:t>
            </a:fld>
            <a:endParaRPr lang="en-US" dirty="0"/>
          </a:p>
        </p:txBody>
      </p:sp>
      <p:sp>
        <p:nvSpPr>
          <p:cNvPr id="6" name="Footer Placeholder 4">
            <a:extLst>
              <a:ext uri="{FF2B5EF4-FFF2-40B4-BE49-F238E27FC236}">
                <a16:creationId xmlns:a16="http://schemas.microsoft.com/office/drawing/2014/main" id="{1C717671-5D85-7540-32C0-7CF5F94B6D5C}"/>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28172373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26BC3-CACC-6C59-B970-4F31FD2ED08F}"/>
              </a:ext>
            </a:extLst>
          </p:cNvPr>
          <p:cNvSpPr>
            <a:spLocks noGrp="1"/>
          </p:cNvSpPr>
          <p:nvPr>
            <p:ph type="title"/>
          </p:nvPr>
        </p:nvSpPr>
        <p:spPr/>
        <p:txBody>
          <a:bodyPr>
            <a:normAutofit/>
          </a:bodyPr>
          <a:lstStyle/>
          <a:p>
            <a:r>
              <a:rPr lang="en-US" dirty="0"/>
              <a:t>Session 3: Simulation &amp; Aggregate Analytics</a:t>
            </a:r>
          </a:p>
        </p:txBody>
      </p:sp>
      <p:sp>
        <p:nvSpPr>
          <p:cNvPr id="3" name="Content Placeholder 2">
            <a:extLst>
              <a:ext uri="{FF2B5EF4-FFF2-40B4-BE49-F238E27FC236}">
                <a16:creationId xmlns:a16="http://schemas.microsoft.com/office/drawing/2014/main" id="{4F6BA266-FD9E-26B8-F3EF-795C040D58FB}"/>
              </a:ext>
            </a:extLst>
          </p:cNvPr>
          <p:cNvSpPr>
            <a:spLocks noGrp="1"/>
          </p:cNvSpPr>
          <p:nvPr>
            <p:ph idx="1"/>
          </p:nvPr>
        </p:nvSpPr>
        <p:spPr/>
        <p:txBody>
          <a:bodyPr>
            <a:normAutofit lnSpcReduction="10000"/>
          </a:bodyPr>
          <a:lstStyle/>
          <a:p>
            <a:r>
              <a:rPr lang="en-US" dirty="0"/>
              <a:t>See a brief tour of the ScaleOut Digital Twins UI:</a:t>
            </a:r>
          </a:p>
          <a:p>
            <a:pPr lvl="1"/>
            <a:r>
              <a:rPr lang="en-US" sz="2000" dirty="0"/>
              <a:t>Deploying and Managing a Model</a:t>
            </a:r>
          </a:p>
          <a:p>
            <a:pPr lvl="1"/>
            <a:r>
              <a:rPr lang="en-US" sz="2000" dirty="0"/>
              <a:t>Connecting to the Data Sources</a:t>
            </a:r>
          </a:p>
          <a:p>
            <a:pPr lvl="1"/>
            <a:r>
              <a:rPr lang="en-US" sz="2000" dirty="0"/>
              <a:t>Creating a Widget to Visualize Aggregate Statistics</a:t>
            </a:r>
          </a:p>
          <a:p>
            <a:pPr lvl="1"/>
            <a:r>
              <a:rPr lang="en-US" sz="2000" dirty="0"/>
              <a:t>Querying the Model for Detailed Information</a:t>
            </a:r>
          </a:p>
          <a:p>
            <a:r>
              <a:rPr lang="en-US" dirty="0"/>
              <a:t>VIDEO: Preview of Upcoming ScaleOut Digital Twins UI</a:t>
            </a:r>
          </a:p>
          <a:p>
            <a:r>
              <a:rPr lang="en-US" dirty="0"/>
              <a:t>Download and install the evaluation package:</a:t>
            </a:r>
          </a:p>
          <a:p>
            <a:pPr lvl="1"/>
            <a:r>
              <a:rPr lang="en-US" sz="2000" dirty="0"/>
              <a:t>Windows: </a:t>
            </a:r>
            <a:r>
              <a:rPr lang="en-US" sz="2000" dirty="0">
                <a:hlinkClick r:id="rId2"/>
              </a:rPr>
              <a:t>https://static.scaleoutsoftware.com/pkg/ScaleoutDigitalTwinsEvalWindows.zip</a:t>
            </a:r>
            <a:r>
              <a:rPr lang="en-US" sz="2000" dirty="0"/>
              <a:t> </a:t>
            </a:r>
          </a:p>
          <a:p>
            <a:pPr lvl="1"/>
            <a:r>
              <a:rPr lang="en-US" sz="2000" dirty="0"/>
              <a:t>Linux: </a:t>
            </a:r>
            <a:r>
              <a:rPr lang="en-US" sz="2000" dirty="0">
                <a:hlinkClick r:id="rId3"/>
              </a:rPr>
              <a:t>https://static.scaleoutsoftware.com/pkg/ScaleoutDigitalTwinsEvalLinux.zip</a:t>
            </a:r>
            <a:endParaRPr lang="en-US" sz="2000" dirty="0"/>
          </a:p>
          <a:p>
            <a:r>
              <a:rPr lang="en-US" dirty="0"/>
              <a:t>Run the gas sensor twin model and the simulated gas sensor model in simulation.</a:t>
            </a:r>
          </a:p>
          <a:p>
            <a:pPr lvl="1"/>
            <a:r>
              <a:rPr lang="en-US" dirty="0"/>
              <a:t>Use a csv file to create 100 digital twin instances for each model.</a:t>
            </a:r>
          </a:p>
          <a:p>
            <a:pPr lvl="1"/>
            <a:r>
              <a:rPr lang="en-US" dirty="0"/>
              <a:t>Instances have latitude/longitude at four sites.</a:t>
            </a:r>
          </a:p>
          <a:p>
            <a:r>
              <a:rPr lang="en-US" dirty="0"/>
              <a:t>Learn about aggregate analytics.</a:t>
            </a:r>
          </a:p>
          <a:p>
            <a:r>
              <a:rPr lang="en-US" dirty="0"/>
              <a:t>Create a widget and find issues with gas sensors (if any).</a:t>
            </a:r>
          </a:p>
          <a:p>
            <a:endParaRPr lang="en-US" dirty="0"/>
          </a:p>
        </p:txBody>
      </p:sp>
      <p:sp>
        <p:nvSpPr>
          <p:cNvPr id="5" name="Slide Number Placeholder 4">
            <a:extLst>
              <a:ext uri="{FF2B5EF4-FFF2-40B4-BE49-F238E27FC236}">
                <a16:creationId xmlns:a16="http://schemas.microsoft.com/office/drawing/2014/main" id="{89A07AE4-FD12-63BF-6B9C-6C2CB6963397}"/>
              </a:ext>
            </a:extLst>
          </p:cNvPr>
          <p:cNvSpPr>
            <a:spLocks noGrp="1"/>
          </p:cNvSpPr>
          <p:nvPr>
            <p:ph type="sldNum" sz="quarter" idx="12"/>
          </p:nvPr>
        </p:nvSpPr>
        <p:spPr/>
        <p:txBody>
          <a:bodyPr/>
          <a:lstStyle/>
          <a:p>
            <a:fld id="{BD188CD3-179C-4C76-AE3D-EBE7AE601F5E}" type="slidenum">
              <a:rPr lang="en-US" smtClean="0"/>
              <a:t>80</a:t>
            </a:fld>
            <a:endParaRPr lang="en-US" dirty="0"/>
          </a:p>
        </p:txBody>
      </p:sp>
      <p:sp>
        <p:nvSpPr>
          <p:cNvPr id="6" name="Footer Placeholder 3">
            <a:extLst>
              <a:ext uri="{FF2B5EF4-FFF2-40B4-BE49-F238E27FC236}">
                <a16:creationId xmlns:a16="http://schemas.microsoft.com/office/drawing/2014/main" id="{D63FC618-6A12-2FCF-9FB0-4DA4E127BCD9}"/>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524534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2E37-8DDA-4EAF-B95D-001350CE430A}"/>
              </a:ext>
            </a:extLst>
          </p:cNvPr>
          <p:cNvSpPr>
            <a:spLocks noGrp="1"/>
          </p:cNvSpPr>
          <p:nvPr>
            <p:ph type="title"/>
          </p:nvPr>
        </p:nvSpPr>
        <p:spPr/>
        <p:txBody>
          <a:bodyPr/>
          <a:lstStyle/>
          <a:p>
            <a:r>
              <a:rPr lang="en-US" dirty="0"/>
              <a:t>Deploying a Digital Twin</a:t>
            </a:r>
          </a:p>
        </p:txBody>
      </p:sp>
      <p:sp>
        <p:nvSpPr>
          <p:cNvPr id="3" name="Content Placeholder 2">
            <a:extLst>
              <a:ext uri="{FF2B5EF4-FFF2-40B4-BE49-F238E27FC236}">
                <a16:creationId xmlns:a16="http://schemas.microsoft.com/office/drawing/2014/main" id="{116626D2-C922-485C-A022-51BEF4E21D57}"/>
              </a:ext>
            </a:extLst>
          </p:cNvPr>
          <p:cNvSpPr>
            <a:spLocks noGrp="1"/>
          </p:cNvSpPr>
          <p:nvPr>
            <p:ph idx="1"/>
          </p:nvPr>
        </p:nvSpPr>
        <p:spPr>
          <a:xfrm>
            <a:off x="528611" y="1342617"/>
            <a:ext cx="3399263" cy="4172766"/>
          </a:xfrm>
        </p:spPr>
        <p:txBody>
          <a:bodyPr/>
          <a:lstStyle/>
          <a:p>
            <a:pPr marL="342900" indent="-342900">
              <a:buFont typeface="Arial" panose="020B0604020202020204" pitchFamily="34" charset="0"/>
              <a:buChar char="•"/>
            </a:pPr>
            <a:r>
              <a:rPr lang="en-US" dirty="0"/>
              <a:t>Model is first created using APIs.</a:t>
            </a:r>
          </a:p>
          <a:p>
            <a:pPr marL="342900" indent="-342900">
              <a:buFont typeface="Arial" panose="020B0604020202020204" pitchFamily="34" charset="0"/>
              <a:buChar char="•"/>
            </a:pPr>
            <a:r>
              <a:rPr lang="en-US" dirty="0"/>
              <a:t>UI uploads code from a zip file which contains </a:t>
            </a:r>
            <a:r>
              <a:rPr lang="en-US" dirty="0" err="1"/>
              <a:t>dll’s</a:t>
            </a:r>
            <a:r>
              <a:rPr lang="en-US" dirty="0"/>
              <a:t> for all dependencies and metadata for the model.</a:t>
            </a:r>
          </a:p>
          <a:p>
            <a:pPr marL="342900" indent="-342900">
              <a:buFont typeface="Arial" panose="020B0604020202020204" pitchFamily="34" charset="0"/>
              <a:buChar char="•"/>
            </a:pPr>
            <a:r>
              <a:rPr lang="en-US" dirty="0"/>
              <a:t>UI selects language runtime: Java, .NET (C#), or Rules.</a:t>
            </a:r>
          </a:p>
        </p:txBody>
      </p:sp>
      <p:pic>
        <p:nvPicPr>
          <p:cNvPr id="6" name="Picture 5">
            <a:extLst>
              <a:ext uri="{FF2B5EF4-FFF2-40B4-BE49-F238E27FC236}">
                <a16:creationId xmlns:a16="http://schemas.microsoft.com/office/drawing/2014/main" id="{57AD3EE2-6DAF-4A4D-8A27-DDA2DB0844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945" y="1476114"/>
            <a:ext cx="7254444" cy="3731545"/>
          </a:xfrm>
          <a:prstGeom prst="rect">
            <a:avLst/>
          </a:prstGeom>
          <a:effectLst>
            <a:outerShdw blurRad="50800" dist="38100" dir="2700000" algn="tl" rotWithShape="0">
              <a:prstClr val="black">
                <a:alpha val="40000"/>
              </a:prstClr>
            </a:outerShdw>
          </a:effectLst>
        </p:spPr>
      </p:pic>
      <p:sp>
        <p:nvSpPr>
          <p:cNvPr id="5" name="Footer Placeholder 3">
            <a:extLst>
              <a:ext uri="{FF2B5EF4-FFF2-40B4-BE49-F238E27FC236}">
                <a16:creationId xmlns:a16="http://schemas.microsoft.com/office/drawing/2014/main" id="{59BE8B08-7766-40AC-8EED-CCE8EDEB964B}"/>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2528965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2E37-8DDA-4EAF-B95D-001350CE430A}"/>
              </a:ext>
            </a:extLst>
          </p:cNvPr>
          <p:cNvSpPr>
            <a:spLocks noGrp="1"/>
          </p:cNvSpPr>
          <p:nvPr>
            <p:ph type="title"/>
          </p:nvPr>
        </p:nvSpPr>
        <p:spPr/>
        <p:txBody>
          <a:bodyPr/>
          <a:lstStyle/>
          <a:p>
            <a:r>
              <a:rPr lang="en-US" dirty="0"/>
              <a:t>Deploying a Connector to the Cloud</a:t>
            </a:r>
          </a:p>
        </p:txBody>
      </p:sp>
      <p:sp>
        <p:nvSpPr>
          <p:cNvPr id="3" name="Content Placeholder 2">
            <a:extLst>
              <a:ext uri="{FF2B5EF4-FFF2-40B4-BE49-F238E27FC236}">
                <a16:creationId xmlns:a16="http://schemas.microsoft.com/office/drawing/2014/main" id="{116626D2-C922-485C-A022-51BEF4E21D57}"/>
              </a:ext>
            </a:extLst>
          </p:cNvPr>
          <p:cNvSpPr>
            <a:spLocks noGrp="1"/>
          </p:cNvSpPr>
          <p:nvPr>
            <p:ph idx="1"/>
          </p:nvPr>
        </p:nvSpPr>
        <p:spPr>
          <a:xfrm>
            <a:off x="716903" y="1342617"/>
            <a:ext cx="3004226" cy="4172766"/>
          </a:xfrm>
        </p:spPr>
        <p:txBody>
          <a:bodyPr/>
          <a:lstStyle/>
          <a:p>
            <a:r>
              <a:rPr lang="en-US" dirty="0"/>
              <a:t>Connectors can be created by specifying the hub type and connection parameters.</a:t>
            </a:r>
          </a:p>
          <a:p>
            <a:r>
              <a:rPr lang="en-US" dirty="0"/>
              <a:t>Hub types include:</a:t>
            </a:r>
          </a:p>
          <a:p>
            <a:pPr lvl="1"/>
            <a:r>
              <a:rPr lang="en-US" dirty="0"/>
              <a:t>Azure IoT Hub</a:t>
            </a:r>
          </a:p>
          <a:p>
            <a:pPr lvl="1"/>
            <a:r>
              <a:rPr lang="en-US" dirty="0"/>
              <a:t>AWS Core</a:t>
            </a:r>
          </a:p>
          <a:p>
            <a:pPr lvl="1"/>
            <a:r>
              <a:rPr lang="en-US" dirty="0"/>
              <a:t>Azure Kafka</a:t>
            </a:r>
          </a:p>
          <a:p>
            <a:r>
              <a:rPr lang="en-US" dirty="0"/>
              <a:t>REST is accessed using a URL.</a:t>
            </a:r>
          </a:p>
        </p:txBody>
      </p:sp>
      <p:pic>
        <p:nvPicPr>
          <p:cNvPr id="13" name="Content Placeholder 7">
            <a:extLst>
              <a:ext uri="{FF2B5EF4-FFF2-40B4-BE49-F238E27FC236}">
                <a16:creationId xmlns:a16="http://schemas.microsoft.com/office/drawing/2014/main" id="{C9224D06-03AF-46AD-812D-8572DF3B8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0652" y="1583744"/>
            <a:ext cx="7254445" cy="3690511"/>
          </a:xfrm>
          <a:prstGeom prst="rect">
            <a:avLst/>
          </a:prstGeom>
          <a:effectLst>
            <a:outerShdw blurRad="50800" dist="38100" dir="2700000" algn="tl" rotWithShape="0">
              <a:prstClr val="black">
                <a:alpha val="40000"/>
              </a:prstClr>
            </a:outerShdw>
          </a:effectLst>
        </p:spPr>
      </p:pic>
      <p:sp>
        <p:nvSpPr>
          <p:cNvPr id="5" name="Footer Placeholder 3">
            <a:extLst>
              <a:ext uri="{FF2B5EF4-FFF2-40B4-BE49-F238E27FC236}">
                <a16:creationId xmlns:a16="http://schemas.microsoft.com/office/drawing/2014/main" id="{2A49A611-E0ED-4798-B634-1157D524CC42}"/>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0891373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626D2-C922-485C-A022-51BEF4E21D57}"/>
              </a:ext>
            </a:extLst>
          </p:cNvPr>
          <p:cNvSpPr>
            <a:spLocks noGrp="1"/>
          </p:cNvSpPr>
          <p:nvPr>
            <p:ph idx="1"/>
          </p:nvPr>
        </p:nvSpPr>
        <p:spPr>
          <a:xfrm>
            <a:off x="713362" y="1668955"/>
            <a:ext cx="3004226" cy="4172766"/>
          </a:xfrm>
        </p:spPr>
        <p:txBody>
          <a:bodyPr/>
          <a:lstStyle/>
          <a:p>
            <a:r>
              <a:rPr lang="en-US" dirty="0"/>
              <a:t>Each model can be independently managed to check status and restart as necessary:</a:t>
            </a:r>
          </a:p>
        </p:txBody>
      </p:sp>
      <p:pic>
        <p:nvPicPr>
          <p:cNvPr id="5" name="Content Placeholder 7">
            <a:extLst>
              <a:ext uri="{FF2B5EF4-FFF2-40B4-BE49-F238E27FC236}">
                <a16:creationId xmlns:a16="http://schemas.microsoft.com/office/drawing/2014/main" id="{3F23F429-DA7C-4388-A173-B1FA088A7C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8888" y="1311042"/>
            <a:ext cx="7359750" cy="3704827"/>
          </a:xfrm>
          <a:prstGeom prst="rect">
            <a:avLst/>
          </a:prstGeom>
          <a:effectLst>
            <a:outerShdw blurRad="50800" dist="38100" dir="2700000" algn="tl" rotWithShape="0">
              <a:prstClr val="black">
                <a:alpha val="40000"/>
              </a:prstClr>
            </a:outerShdw>
          </a:effectLst>
        </p:spPr>
      </p:pic>
      <p:sp>
        <p:nvSpPr>
          <p:cNvPr id="6" name="Footer Placeholder 3">
            <a:extLst>
              <a:ext uri="{FF2B5EF4-FFF2-40B4-BE49-F238E27FC236}">
                <a16:creationId xmlns:a16="http://schemas.microsoft.com/office/drawing/2014/main" id="{0FB80123-53DE-418E-AC25-066D3E9095CF}"/>
              </a:ext>
            </a:extLst>
          </p:cNvPr>
          <p:cNvSpPr>
            <a:spLocks noGrp="1"/>
          </p:cNvSpPr>
          <p:nvPr>
            <p:ph type="ftr" sz="quarter" idx="11"/>
          </p:nvPr>
        </p:nvSpPr>
        <p:spPr>
          <a:xfrm>
            <a:off x="3352800" y="6356350"/>
            <a:ext cx="5486400" cy="365125"/>
          </a:xfrm>
        </p:spPr>
        <p:txBody>
          <a:bodyPr/>
          <a:lstStyle/>
          <a:p>
            <a:r>
              <a:rPr lang="en-US" dirty="0"/>
              <a:t>© ScaleOut Software, Inc.</a:t>
            </a:r>
          </a:p>
        </p:txBody>
      </p:sp>
      <p:sp>
        <p:nvSpPr>
          <p:cNvPr id="4" name="Title 1">
            <a:extLst>
              <a:ext uri="{FF2B5EF4-FFF2-40B4-BE49-F238E27FC236}">
                <a16:creationId xmlns:a16="http://schemas.microsoft.com/office/drawing/2014/main" id="{CF89C69F-26FB-936B-7674-1D24E238543B}"/>
              </a:ext>
            </a:extLst>
          </p:cNvPr>
          <p:cNvSpPr txBox="1">
            <a:spLocks/>
          </p:cNvSpPr>
          <p:nvPr/>
        </p:nvSpPr>
        <p:spPr>
          <a:xfrm>
            <a:off x="364437" y="114301"/>
            <a:ext cx="8399246" cy="682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026DAD"/>
                </a:solidFill>
                <a:latin typeface="+mj-lt"/>
                <a:ea typeface="+mj-ea"/>
                <a:cs typeface="+mj-cs"/>
              </a:defRPr>
            </a:lvl1pPr>
          </a:lstStyle>
          <a:p>
            <a:r>
              <a:rPr lang="en-US" dirty="0"/>
              <a:t>Managing Digital Twin Models</a:t>
            </a:r>
          </a:p>
        </p:txBody>
      </p:sp>
    </p:spTree>
    <p:extLst>
      <p:ext uri="{BB962C8B-B14F-4D97-AF65-F5344CB8AC3E}">
        <p14:creationId xmlns:p14="http://schemas.microsoft.com/office/powerpoint/2010/main" val="22104443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2E37-8DDA-4EAF-B95D-001350CE430A}"/>
              </a:ext>
            </a:extLst>
          </p:cNvPr>
          <p:cNvSpPr>
            <a:spLocks noGrp="1"/>
          </p:cNvSpPr>
          <p:nvPr>
            <p:ph type="title"/>
          </p:nvPr>
        </p:nvSpPr>
        <p:spPr/>
        <p:txBody>
          <a:bodyPr/>
          <a:lstStyle/>
          <a:p>
            <a:r>
              <a:rPr lang="en-US" dirty="0"/>
              <a:t>Examining a Digital Twin Instance</a:t>
            </a:r>
          </a:p>
        </p:txBody>
      </p:sp>
      <p:sp>
        <p:nvSpPr>
          <p:cNvPr id="3" name="Content Placeholder 2">
            <a:extLst>
              <a:ext uri="{FF2B5EF4-FFF2-40B4-BE49-F238E27FC236}">
                <a16:creationId xmlns:a16="http://schemas.microsoft.com/office/drawing/2014/main" id="{116626D2-C922-485C-A022-51BEF4E21D57}"/>
              </a:ext>
            </a:extLst>
          </p:cNvPr>
          <p:cNvSpPr>
            <a:spLocks noGrp="1"/>
          </p:cNvSpPr>
          <p:nvPr>
            <p:ph idx="1"/>
          </p:nvPr>
        </p:nvSpPr>
        <p:spPr>
          <a:xfrm>
            <a:off x="819539" y="1581866"/>
            <a:ext cx="3399263" cy="4172766"/>
          </a:xfrm>
        </p:spPr>
        <p:txBody>
          <a:bodyPr/>
          <a:lstStyle/>
          <a:p>
            <a:r>
              <a:rPr lang="en-US" dirty="0"/>
              <a:t>The properties for each digital twin instance (i.e., for each device) can be examined:</a:t>
            </a:r>
          </a:p>
        </p:txBody>
      </p:sp>
      <p:pic>
        <p:nvPicPr>
          <p:cNvPr id="6" name="Picture 5" descr="A screenshot of a cell phone&#10;&#10;Description automatically generated">
            <a:extLst>
              <a:ext uri="{FF2B5EF4-FFF2-40B4-BE49-F238E27FC236}">
                <a16:creationId xmlns:a16="http://schemas.microsoft.com/office/drawing/2014/main" id="{C3F505A1-DE12-4A36-842A-12443140BF56}"/>
              </a:ext>
            </a:extLst>
          </p:cNvPr>
          <p:cNvPicPr>
            <a:picLocks noChangeAspect="1"/>
          </p:cNvPicPr>
          <p:nvPr/>
        </p:nvPicPr>
        <p:blipFill>
          <a:blip r:embed="rId2"/>
          <a:stretch>
            <a:fillRect/>
          </a:stretch>
        </p:blipFill>
        <p:spPr>
          <a:xfrm>
            <a:off x="5152701" y="1188960"/>
            <a:ext cx="5036938" cy="4362035"/>
          </a:xfrm>
          <a:prstGeom prst="rect">
            <a:avLst/>
          </a:prstGeom>
          <a:effectLst>
            <a:outerShdw blurRad="50800" dist="38100" dir="2700000" algn="tl" rotWithShape="0">
              <a:prstClr val="black">
                <a:alpha val="40000"/>
              </a:prstClr>
            </a:outerShdw>
          </a:effectLst>
        </p:spPr>
      </p:pic>
      <p:sp>
        <p:nvSpPr>
          <p:cNvPr id="5" name="Footer Placeholder 3">
            <a:extLst>
              <a:ext uri="{FF2B5EF4-FFF2-40B4-BE49-F238E27FC236}">
                <a16:creationId xmlns:a16="http://schemas.microsoft.com/office/drawing/2014/main" id="{0AA901CD-AD52-4A31-A79F-F7EF23448013}"/>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29782884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47C56D-7C1D-4091-B575-930A5AE11A34}"/>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D9EB153C-4AC8-484A-A947-BD5E0AFE9536}"/>
              </a:ext>
            </a:extLst>
          </p:cNvPr>
          <p:cNvSpPr>
            <a:spLocks noGrp="1"/>
          </p:cNvSpPr>
          <p:nvPr>
            <p:ph type="sldNum" sz="quarter" idx="12"/>
          </p:nvPr>
        </p:nvSpPr>
        <p:spPr/>
        <p:txBody>
          <a:bodyPr/>
          <a:lstStyle/>
          <a:p>
            <a:fld id="{BD188CD3-179C-4C76-AE3D-EBE7AE601F5E}" type="slidenum">
              <a:rPr lang="en-US" smtClean="0"/>
              <a:t>85</a:t>
            </a:fld>
            <a:endParaRPr lang="en-US"/>
          </a:p>
        </p:txBody>
      </p:sp>
      <p:sp>
        <p:nvSpPr>
          <p:cNvPr id="6" name="TextBox 5">
            <a:extLst>
              <a:ext uri="{FF2B5EF4-FFF2-40B4-BE49-F238E27FC236}">
                <a16:creationId xmlns:a16="http://schemas.microsoft.com/office/drawing/2014/main" id="{039240CC-D611-4BC3-8E07-9740ABDEA2A9}"/>
              </a:ext>
            </a:extLst>
          </p:cNvPr>
          <p:cNvSpPr txBox="1"/>
          <p:nvPr/>
        </p:nvSpPr>
        <p:spPr>
          <a:xfrm>
            <a:off x="418872" y="906601"/>
            <a:ext cx="11354256" cy="3970318"/>
          </a:xfrm>
          <a:prstGeom prst="rect">
            <a:avLst/>
          </a:prstGeom>
          <a:noFill/>
        </p:spPr>
        <p:txBody>
          <a:bodyPr wrap="square" rtlCol="0">
            <a:spAutoFit/>
          </a:bodyPr>
          <a:lstStyle/>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r>
              <a:rPr lang="en-US" sz="7200" dirty="0">
                <a:solidFill>
                  <a:srgbClr val="0070C0"/>
                </a:solidFill>
                <a:latin typeface="Consolas" panose="020B0609020204030204" pitchFamily="49" charset="0"/>
              </a:rPr>
              <a:t>DEMO:</a:t>
            </a:r>
            <a:br>
              <a:rPr lang="en-US" sz="7200" dirty="0">
                <a:solidFill>
                  <a:srgbClr val="0070C0"/>
                </a:solidFill>
                <a:latin typeface="Consolas" panose="020B0609020204030204" pitchFamily="49" charset="0"/>
              </a:rPr>
            </a:br>
            <a:r>
              <a:rPr lang="en-US" sz="3600" dirty="0">
                <a:solidFill>
                  <a:srgbClr val="0070C0"/>
                </a:solidFill>
                <a:latin typeface="Consolas" panose="020B0609020204030204" pitchFamily="49" charset="0"/>
              </a:rPr>
              <a:t>Installing the Evaluation Package</a:t>
            </a:r>
            <a:endParaRPr lang="en-US" sz="7200" dirty="0">
              <a:solidFill>
                <a:srgbClr val="0070C0"/>
              </a:solidFill>
              <a:latin typeface="Consolas" panose="020B0609020204030204" pitchFamily="49" charset="0"/>
            </a:endParaRPr>
          </a:p>
          <a:p>
            <a:r>
              <a:rPr lang="en-US" dirty="0">
                <a:latin typeface="Consolas" panose="020B0609020204030204" pitchFamily="49" charset="0"/>
              </a:rPr>
              <a:t>                </a:t>
            </a:r>
          </a:p>
        </p:txBody>
      </p:sp>
      <p:cxnSp>
        <p:nvCxnSpPr>
          <p:cNvPr id="7" name="Straight Connector 6">
            <a:extLst>
              <a:ext uri="{FF2B5EF4-FFF2-40B4-BE49-F238E27FC236}">
                <a16:creationId xmlns:a16="http://schemas.microsoft.com/office/drawing/2014/main" id="{D036CB3A-D326-4E94-82D5-6EA907105FEC}"/>
              </a:ext>
            </a:extLst>
          </p:cNvPr>
          <p:cNvCxnSpPr>
            <a:cxnSpLocks/>
          </p:cNvCxnSpPr>
          <p:nvPr/>
        </p:nvCxnSpPr>
        <p:spPr>
          <a:xfrm>
            <a:off x="418872" y="3904058"/>
            <a:ext cx="1142194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592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rocess&#10;&#10;Description automatically generated">
            <a:extLst>
              <a:ext uri="{FF2B5EF4-FFF2-40B4-BE49-F238E27FC236}">
                <a16:creationId xmlns:a16="http://schemas.microsoft.com/office/drawing/2014/main" id="{62568F66-39C1-2933-2F4A-310CE1915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025" y="1351379"/>
            <a:ext cx="8289758" cy="4155241"/>
          </a:xfrm>
          <a:prstGeom prst="rect">
            <a:avLst/>
          </a:prstGeom>
        </p:spPr>
      </p:pic>
      <p:sp>
        <p:nvSpPr>
          <p:cNvPr id="2" name="Title 1">
            <a:extLst>
              <a:ext uri="{FF2B5EF4-FFF2-40B4-BE49-F238E27FC236}">
                <a16:creationId xmlns:a16="http://schemas.microsoft.com/office/drawing/2014/main" id="{DC520B23-C7BC-323D-1317-C5FCF90ABF43}"/>
              </a:ext>
            </a:extLst>
          </p:cNvPr>
          <p:cNvSpPr>
            <a:spLocks noGrp="1"/>
          </p:cNvSpPr>
          <p:nvPr>
            <p:ph type="title"/>
          </p:nvPr>
        </p:nvSpPr>
        <p:spPr/>
        <p:txBody>
          <a:bodyPr/>
          <a:lstStyle/>
          <a:p>
            <a:r>
              <a:rPr lang="en-US" dirty="0"/>
              <a:t>How Simulation Works</a:t>
            </a:r>
          </a:p>
        </p:txBody>
      </p:sp>
      <p:sp>
        <p:nvSpPr>
          <p:cNvPr id="3" name="Content Placeholder 2">
            <a:extLst>
              <a:ext uri="{FF2B5EF4-FFF2-40B4-BE49-F238E27FC236}">
                <a16:creationId xmlns:a16="http://schemas.microsoft.com/office/drawing/2014/main" id="{F7B8CB49-D89E-ACCD-307C-0AAE6ED8F817}"/>
              </a:ext>
            </a:extLst>
          </p:cNvPr>
          <p:cNvSpPr>
            <a:spLocks noGrp="1"/>
          </p:cNvSpPr>
          <p:nvPr>
            <p:ph idx="1"/>
          </p:nvPr>
        </p:nvSpPr>
        <p:spPr>
          <a:xfrm>
            <a:off x="364435" y="1028700"/>
            <a:ext cx="4022370" cy="5148263"/>
          </a:xfrm>
        </p:spPr>
        <p:txBody>
          <a:bodyPr>
            <a:normAutofit/>
          </a:bodyPr>
          <a:lstStyle/>
          <a:p>
            <a:r>
              <a:rPr lang="en-US" sz="2000" dirty="0"/>
              <a:t>Each digital twin implements a </a:t>
            </a:r>
            <a:r>
              <a:rPr lang="en-US" sz="2000" b="1" dirty="0"/>
              <a:t>time-driven simulation </a:t>
            </a:r>
            <a:r>
              <a:rPr lang="en-US" sz="2000" dirty="0"/>
              <a:t>model for an entity.</a:t>
            </a:r>
          </a:p>
          <a:p>
            <a:r>
              <a:rPr lang="en-US" sz="2000" dirty="0"/>
              <a:t>The platform sends a message to process the model at each simulated time step.</a:t>
            </a:r>
          </a:p>
          <a:p>
            <a:r>
              <a:rPr lang="en-US" sz="2000" dirty="0"/>
              <a:t>The instances determine the next simulated time step to run.</a:t>
            </a:r>
          </a:p>
          <a:p>
            <a:pPr lvl="1"/>
            <a:r>
              <a:rPr lang="en-US" sz="1800" dirty="0"/>
              <a:t>Can inject delays.</a:t>
            </a:r>
          </a:p>
          <a:p>
            <a:r>
              <a:rPr lang="en-US" sz="2000" dirty="0"/>
              <a:t>Digital twins can exchange messages during each time step.</a:t>
            </a:r>
          </a:p>
          <a:p>
            <a:r>
              <a:rPr lang="en-US" sz="2000" dirty="0"/>
              <a:t>Execution of the simulation can:</a:t>
            </a:r>
          </a:p>
          <a:p>
            <a:pPr lvl="1"/>
            <a:r>
              <a:rPr lang="en-US" sz="1800" dirty="0"/>
              <a:t>Use a desired granularity for time steps.</a:t>
            </a:r>
          </a:p>
          <a:p>
            <a:pPr lvl="1"/>
            <a:r>
              <a:rPr lang="en-US" sz="1800" dirty="0"/>
              <a:t>Run at a selected speed relative to real time.</a:t>
            </a:r>
          </a:p>
        </p:txBody>
      </p:sp>
      <p:sp>
        <p:nvSpPr>
          <p:cNvPr id="5" name="Slide Number Placeholder 4">
            <a:extLst>
              <a:ext uri="{FF2B5EF4-FFF2-40B4-BE49-F238E27FC236}">
                <a16:creationId xmlns:a16="http://schemas.microsoft.com/office/drawing/2014/main" id="{197F5E9B-E737-9636-25AC-ADD020FE2011}"/>
              </a:ext>
            </a:extLst>
          </p:cNvPr>
          <p:cNvSpPr>
            <a:spLocks noGrp="1"/>
          </p:cNvSpPr>
          <p:nvPr>
            <p:ph type="sldNum" sz="quarter" idx="12"/>
          </p:nvPr>
        </p:nvSpPr>
        <p:spPr/>
        <p:txBody>
          <a:bodyPr/>
          <a:lstStyle/>
          <a:p>
            <a:fld id="{BD188CD3-179C-4C76-AE3D-EBE7AE601F5E}" type="slidenum">
              <a:rPr lang="en-US" smtClean="0"/>
              <a:t>86</a:t>
            </a:fld>
            <a:endParaRPr lang="en-US" dirty="0"/>
          </a:p>
        </p:txBody>
      </p:sp>
      <p:sp>
        <p:nvSpPr>
          <p:cNvPr id="6" name="Footer Placeholder 3">
            <a:extLst>
              <a:ext uri="{FF2B5EF4-FFF2-40B4-BE49-F238E27FC236}">
                <a16:creationId xmlns:a16="http://schemas.microsoft.com/office/drawing/2014/main" id="{1484B470-C8DC-5E07-8626-6364F7F07B93}"/>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4099432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E12-B28F-2D4A-596C-E1B19E0F973E}"/>
              </a:ext>
            </a:extLst>
          </p:cNvPr>
          <p:cNvSpPr>
            <a:spLocks noGrp="1"/>
          </p:cNvSpPr>
          <p:nvPr>
            <p:ph type="title"/>
          </p:nvPr>
        </p:nvSpPr>
        <p:spPr/>
        <p:txBody>
          <a:bodyPr/>
          <a:lstStyle/>
          <a:p>
            <a:r>
              <a:rPr lang="en-US" dirty="0"/>
              <a:t>The </a:t>
            </a:r>
            <a:r>
              <a:rPr lang="en-US" dirty="0" err="1"/>
              <a:t>SimulatedGasSensor</a:t>
            </a:r>
            <a:r>
              <a:rPr lang="en-US" dirty="0"/>
              <a:t> Properties</a:t>
            </a:r>
          </a:p>
        </p:txBody>
      </p:sp>
      <p:sp>
        <p:nvSpPr>
          <p:cNvPr id="3" name="Content Placeholder 2">
            <a:extLst>
              <a:ext uri="{FF2B5EF4-FFF2-40B4-BE49-F238E27FC236}">
                <a16:creationId xmlns:a16="http://schemas.microsoft.com/office/drawing/2014/main" id="{5DAFD164-C26A-4AB5-7BA8-56469174CF83}"/>
              </a:ext>
            </a:extLst>
          </p:cNvPr>
          <p:cNvSpPr>
            <a:spLocks noGrp="1"/>
          </p:cNvSpPr>
          <p:nvPr>
            <p:ph idx="1"/>
          </p:nvPr>
        </p:nvSpPr>
        <p:spPr>
          <a:xfrm>
            <a:off x="364437" y="1050131"/>
            <a:ext cx="11476382" cy="500063"/>
          </a:xfrm>
        </p:spPr>
        <p:txBody>
          <a:bodyPr/>
          <a:lstStyle/>
          <a:p>
            <a:r>
              <a:rPr lang="en-US" dirty="0"/>
              <a:t>Properties that are unique to each digital twin for its specific gas sensor:</a:t>
            </a:r>
          </a:p>
        </p:txBody>
      </p:sp>
      <p:sp>
        <p:nvSpPr>
          <p:cNvPr id="5" name="Slide Number Placeholder 4">
            <a:extLst>
              <a:ext uri="{FF2B5EF4-FFF2-40B4-BE49-F238E27FC236}">
                <a16:creationId xmlns:a16="http://schemas.microsoft.com/office/drawing/2014/main" id="{912CFFC9-A65D-6FFF-0182-9E44AAF472A9}"/>
              </a:ext>
            </a:extLst>
          </p:cNvPr>
          <p:cNvSpPr>
            <a:spLocks noGrp="1"/>
          </p:cNvSpPr>
          <p:nvPr>
            <p:ph type="sldNum" sz="quarter" idx="12"/>
          </p:nvPr>
        </p:nvSpPr>
        <p:spPr/>
        <p:txBody>
          <a:bodyPr/>
          <a:lstStyle/>
          <a:p>
            <a:fld id="{BD188CD3-179C-4C76-AE3D-EBE7AE601F5E}" type="slidenum">
              <a:rPr lang="en-US" smtClean="0"/>
              <a:t>87</a:t>
            </a:fld>
            <a:endParaRPr lang="en-US" dirty="0"/>
          </a:p>
        </p:txBody>
      </p:sp>
      <p:sp>
        <p:nvSpPr>
          <p:cNvPr id="7" name="TextBox 6">
            <a:extLst>
              <a:ext uri="{FF2B5EF4-FFF2-40B4-BE49-F238E27FC236}">
                <a16:creationId xmlns:a16="http://schemas.microsoft.com/office/drawing/2014/main" id="{0B776051-2A32-89BA-44BE-F15B6352FD46}"/>
              </a:ext>
            </a:extLst>
          </p:cNvPr>
          <p:cNvSpPr txBox="1"/>
          <p:nvPr/>
        </p:nvSpPr>
        <p:spPr>
          <a:xfrm>
            <a:off x="740702" y="1803912"/>
            <a:ext cx="10053043" cy="2123658"/>
          </a:xfrm>
          <a:prstGeom prst="rect">
            <a:avLst/>
          </a:prstGeom>
          <a:noFill/>
        </p:spPr>
        <p:txBody>
          <a:bodyPr wrap="square">
            <a:spAutoFit/>
          </a:bodyPr>
          <a:lstStyle/>
          <a:p>
            <a:r>
              <a:rPr lang="en-US" dirty="0"/>
              <a:t> </a:t>
            </a:r>
            <a:r>
              <a:rPr lang="en-US" sz="1600" dirty="0">
                <a:latin typeface="Consolas" panose="020B0609020204030204" pitchFamily="49" charset="0"/>
              </a:rPr>
              <a:t>public class </a:t>
            </a:r>
            <a:r>
              <a:rPr lang="en-US" sz="1600" dirty="0" err="1">
                <a:latin typeface="Consolas" panose="020B0609020204030204" pitchFamily="49" charset="0"/>
              </a:rPr>
              <a:t>SimulatedGasSensorTwinModel</a:t>
            </a:r>
            <a:r>
              <a:rPr lang="en-US" sz="1600" dirty="0">
                <a:latin typeface="Consolas" panose="020B0609020204030204" pitchFamily="49" charset="0"/>
              </a:rPr>
              <a:t> : </a:t>
            </a:r>
            <a:r>
              <a:rPr lang="en-US" sz="1600" dirty="0" err="1">
                <a:latin typeface="Consolas" panose="020B0609020204030204" pitchFamily="49" charset="0"/>
              </a:rPr>
              <a:t>DigitalTwinBase</a:t>
            </a:r>
            <a:endParaRPr lang="en-US" sz="1600" dirty="0">
              <a:latin typeface="Consolas" panose="020B0609020204030204" pitchFamily="49" charset="0"/>
            </a:endParaRPr>
          </a:p>
          <a:p>
            <a:r>
              <a:rPr lang="en-US" sz="1600" dirty="0">
                <a:latin typeface="Consolas" panose="020B0609020204030204" pitchFamily="49" charset="0"/>
              </a:rPr>
              <a:t>    {</a:t>
            </a:r>
          </a:p>
          <a:p>
            <a:r>
              <a:rPr lang="en-US" sz="1600" dirty="0">
                <a:latin typeface="Consolas" panose="020B0609020204030204" pitchFamily="49" charset="0"/>
              </a:rPr>
              <a:t>        // Properties:</a:t>
            </a:r>
          </a:p>
          <a:p>
            <a:pPr marR="0">
              <a:spcBef>
                <a:spcPts val="0"/>
              </a:spcBef>
            </a:pPr>
            <a:r>
              <a:rPr lang="en-US" sz="1600" dirty="0">
                <a:latin typeface="Consolas" panose="020B0609020204030204" pitchFamily="49" charset="0"/>
              </a:rPr>
              <a:t>        public int </a:t>
            </a:r>
            <a:r>
              <a:rPr lang="en-US" sz="1600" dirty="0" err="1">
                <a:latin typeface="Consolas" panose="020B0609020204030204" pitchFamily="49" charset="0"/>
              </a:rPr>
              <a:t>CurrentPPMValue</a:t>
            </a:r>
            <a:r>
              <a:rPr lang="en-US" sz="1600" dirty="0">
                <a:latin typeface="Consolas" panose="020B0609020204030204" pitchFamily="49" charset="0"/>
              </a:rPr>
              <a:t> { get; set; } = 0;</a:t>
            </a:r>
          </a:p>
          <a:p>
            <a:pPr marR="0">
              <a:spcBef>
                <a:spcPts val="0"/>
              </a:spcBef>
            </a:pPr>
            <a:r>
              <a:rPr lang="en-US" sz="1600" dirty="0">
                <a:latin typeface="Consolas" panose="020B0609020204030204" pitchFamily="49" charset="0"/>
              </a:rPr>
              <a:t>        public int </a:t>
            </a:r>
            <a:r>
              <a:rPr lang="en-US" sz="1600" dirty="0" err="1">
                <a:latin typeface="Consolas" panose="020B0609020204030204" pitchFamily="49" charset="0"/>
              </a:rPr>
              <a:t>NumberOfSimIterations</a:t>
            </a:r>
            <a:r>
              <a:rPr lang="en-US" sz="1600" dirty="0">
                <a:latin typeface="Consolas" panose="020B0609020204030204" pitchFamily="49" charset="0"/>
              </a:rPr>
              <a:t> { get; set; } = 0;</a:t>
            </a:r>
          </a:p>
          <a:p>
            <a:pPr marR="0">
              <a:spcBef>
                <a:spcPts val="0"/>
              </a:spcBef>
            </a:pPr>
            <a:r>
              <a:rPr lang="en-US" sz="1600" dirty="0">
                <a:latin typeface="Consolas" panose="020B0609020204030204" pitchFamily="49" charset="0"/>
              </a:rPr>
              <a:t>        public </a:t>
            </a:r>
            <a:r>
              <a:rPr lang="en-US" sz="1600" dirty="0" err="1">
                <a:latin typeface="Consolas" panose="020B0609020204030204" pitchFamily="49" charset="0"/>
              </a:rPr>
              <a:t>SensorStatus</a:t>
            </a:r>
            <a:r>
              <a:rPr lang="en-US" sz="1600" dirty="0">
                <a:latin typeface="Consolas" panose="020B0609020204030204" pitchFamily="49" charset="0"/>
              </a:rPr>
              <a:t> </a:t>
            </a:r>
            <a:r>
              <a:rPr lang="en-US" sz="1600" dirty="0" err="1">
                <a:latin typeface="Consolas" panose="020B0609020204030204" pitchFamily="49" charset="0"/>
              </a:rPr>
              <a:t>SensorStatus</a:t>
            </a:r>
            <a:r>
              <a:rPr lang="en-US" sz="1600" dirty="0">
                <a:latin typeface="Consolas" panose="020B0609020204030204" pitchFamily="49" charset="0"/>
              </a:rPr>
              <a:t> { get; set; }</a:t>
            </a:r>
          </a:p>
          <a:p>
            <a:pPr marR="0">
              <a:spcBef>
                <a:spcPts val="0"/>
              </a:spcBef>
            </a:pPr>
            <a:r>
              <a:rPr lang="en-US" sz="1600" dirty="0">
                <a:latin typeface="Consolas" panose="020B0609020204030204" pitchFamily="49" charset="0"/>
              </a:rPr>
              <a:t>        </a:t>
            </a:r>
            <a:r>
              <a:rPr lang="en-US" sz="1600" dirty="0">
                <a:effectLst/>
                <a:latin typeface="Consolas" panose="020B0609020204030204" pitchFamily="49" charset="0"/>
                <a:ea typeface="Aptos" panose="020B0004020202020204" pitchFamily="34" charset="0"/>
                <a:cs typeface="Times New Roman" panose="02020603050405020304" pitchFamily="18" charset="0"/>
              </a:rPr>
              <a:t>public string Site { get; set; </a:t>
            </a:r>
            <a:r>
              <a:rPr lang="en-US" sz="1600" dirty="0">
                <a:latin typeface="Consolas" panose="020B0609020204030204" pitchFamily="49" charset="0"/>
              </a:rPr>
              <a:t>}  </a:t>
            </a:r>
          </a:p>
          <a:p>
            <a:pPr marR="0">
              <a:spcBef>
                <a:spcPts val="0"/>
              </a:spcBef>
            </a:pPr>
            <a:r>
              <a:rPr lang="en-US" sz="1600" dirty="0">
                <a:latin typeface="Consolas" panose="020B0609020204030204" pitchFamily="49" charset="0"/>
              </a:rPr>
              <a:t>    }</a:t>
            </a:r>
          </a:p>
        </p:txBody>
      </p:sp>
      <p:sp>
        <p:nvSpPr>
          <p:cNvPr id="6" name="Footer Placeholder 3">
            <a:extLst>
              <a:ext uri="{FF2B5EF4-FFF2-40B4-BE49-F238E27FC236}">
                <a16:creationId xmlns:a16="http://schemas.microsoft.com/office/drawing/2014/main" id="{98359A2A-58C9-C400-6290-0A6DD0A416C8}"/>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2942799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E12-B28F-2D4A-596C-E1B19E0F973E}"/>
              </a:ext>
            </a:extLst>
          </p:cNvPr>
          <p:cNvSpPr>
            <a:spLocks noGrp="1"/>
          </p:cNvSpPr>
          <p:nvPr>
            <p:ph type="title"/>
          </p:nvPr>
        </p:nvSpPr>
        <p:spPr/>
        <p:txBody>
          <a:bodyPr/>
          <a:lstStyle/>
          <a:p>
            <a:r>
              <a:rPr lang="en-US" dirty="0"/>
              <a:t>The </a:t>
            </a:r>
            <a:r>
              <a:rPr lang="en-US" dirty="0" err="1"/>
              <a:t>SimulatedGasSensor</a:t>
            </a:r>
            <a:r>
              <a:rPr lang="en-US" dirty="0"/>
              <a:t> Algorithm</a:t>
            </a:r>
          </a:p>
        </p:txBody>
      </p:sp>
      <p:sp>
        <p:nvSpPr>
          <p:cNvPr id="3" name="Content Placeholder 2">
            <a:extLst>
              <a:ext uri="{FF2B5EF4-FFF2-40B4-BE49-F238E27FC236}">
                <a16:creationId xmlns:a16="http://schemas.microsoft.com/office/drawing/2014/main" id="{5DAFD164-C26A-4AB5-7BA8-56469174CF83}"/>
              </a:ext>
            </a:extLst>
          </p:cNvPr>
          <p:cNvSpPr>
            <a:spLocks noGrp="1"/>
          </p:cNvSpPr>
          <p:nvPr>
            <p:ph idx="1"/>
          </p:nvPr>
        </p:nvSpPr>
        <p:spPr>
          <a:xfrm>
            <a:off x="364437" y="1050131"/>
            <a:ext cx="11476382" cy="500063"/>
          </a:xfrm>
        </p:spPr>
        <p:txBody>
          <a:bodyPr/>
          <a:lstStyle/>
          <a:p>
            <a:r>
              <a:rPr lang="en-US" b="1" dirty="0"/>
              <a:t>Model</a:t>
            </a:r>
            <a:r>
              <a:rPr lang="en-US" dirty="0"/>
              <a:t>-processing code for all digital instances of the model:</a:t>
            </a:r>
          </a:p>
        </p:txBody>
      </p:sp>
      <p:sp>
        <p:nvSpPr>
          <p:cNvPr id="5" name="Slide Number Placeholder 4">
            <a:extLst>
              <a:ext uri="{FF2B5EF4-FFF2-40B4-BE49-F238E27FC236}">
                <a16:creationId xmlns:a16="http://schemas.microsoft.com/office/drawing/2014/main" id="{912CFFC9-A65D-6FFF-0182-9E44AAF472A9}"/>
              </a:ext>
            </a:extLst>
          </p:cNvPr>
          <p:cNvSpPr>
            <a:spLocks noGrp="1"/>
          </p:cNvSpPr>
          <p:nvPr>
            <p:ph type="sldNum" sz="quarter" idx="12"/>
          </p:nvPr>
        </p:nvSpPr>
        <p:spPr/>
        <p:txBody>
          <a:bodyPr/>
          <a:lstStyle/>
          <a:p>
            <a:fld id="{BD188CD3-179C-4C76-AE3D-EBE7AE601F5E}" type="slidenum">
              <a:rPr lang="en-US" smtClean="0"/>
              <a:t>88</a:t>
            </a:fld>
            <a:endParaRPr lang="en-US" dirty="0"/>
          </a:p>
        </p:txBody>
      </p:sp>
      <p:sp>
        <p:nvSpPr>
          <p:cNvPr id="7" name="TextBox 6">
            <a:extLst>
              <a:ext uri="{FF2B5EF4-FFF2-40B4-BE49-F238E27FC236}">
                <a16:creationId xmlns:a16="http://schemas.microsoft.com/office/drawing/2014/main" id="{0B776051-2A32-89BA-44BE-F15B6352FD46}"/>
              </a:ext>
            </a:extLst>
          </p:cNvPr>
          <p:cNvSpPr txBox="1"/>
          <p:nvPr/>
        </p:nvSpPr>
        <p:spPr>
          <a:xfrm>
            <a:off x="683552" y="1596494"/>
            <a:ext cx="10403548" cy="4278094"/>
          </a:xfrm>
          <a:prstGeom prst="rect">
            <a:avLst/>
          </a:prstGeom>
          <a:noFill/>
        </p:spPr>
        <p:txBody>
          <a:bodyPr wrap="square">
            <a:spAutoFit/>
          </a:bodyPr>
          <a:lstStyle/>
          <a:p>
            <a:r>
              <a:rPr lang="en-US" sz="1600" dirty="0">
                <a:latin typeface="Consolas" panose="020B0609020204030204" pitchFamily="49" charset="0"/>
              </a:rPr>
              <a:t>if (</a:t>
            </a:r>
            <a:r>
              <a:rPr lang="en-US" sz="1600" dirty="0" err="1">
                <a:latin typeface="Consolas" panose="020B0609020204030204" pitchFamily="49" charset="0"/>
              </a:rPr>
              <a:t>digitalTwin.SensorStatus</a:t>
            </a:r>
            <a:r>
              <a:rPr lang="en-US" sz="1600" dirty="0">
                <a:latin typeface="Consolas" panose="020B0609020204030204" pitchFamily="49" charset="0"/>
              </a:rPr>
              <a:t> == </a:t>
            </a:r>
            <a:r>
              <a:rPr lang="en-US" sz="1600" dirty="0" err="1">
                <a:latin typeface="Consolas" panose="020B0609020204030204" pitchFamily="49" charset="0"/>
              </a:rPr>
              <a:t>SensorStatus.Alarmed</a:t>
            </a:r>
            <a:r>
              <a:rPr lang="en-US" sz="1600" dirty="0">
                <a:latin typeface="Consolas" panose="020B0609020204030204" pitchFamily="49" charset="0"/>
              </a:rPr>
              <a:t>)</a:t>
            </a:r>
          </a:p>
          <a:p>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simulationController.Delay</a:t>
            </a:r>
            <a:r>
              <a:rPr lang="en-US" sz="1600" dirty="0">
                <a:latin typeface="Consolas" panose="020B0609020204030204" pitchFamily="49" charset="0"/>
              </a:rPr>
              <a:t>(</a:t>
            </a:r>
            <a:r>
              <a:rPr lang="en-US" sz="1600" dirty="0" err="1">
                <a:latin typeface="Consolas" panose="020B0609020204030204" pitchFamily="49" charset="0"/>
              </a:rPr>
              <a:t>TimeSpan.FromSeconds</a:t>
            </a:r>
            <a:r>
              <a:rPr lang="en-US" sz="1600" dirty="0">
                <a:latin typeface="Consolas" panose="020B0609020204030204" pitchFamily="49" charset="0"/>
              </a:rPr>
              <a:t>(30));</a:t>
            </a:r>
          </a:p>
          <a:p>
            <a:r>
              <a:rPr lang="en-US" sz="1600" dirty="0">
                <a:latin typeface="Consolas" panose="020B0609020204030204" pitchFamily="49" charset="0"/>
              </a:rPr>
              <a:t>	</a:t>
            </a:r>
            <a:r>
              <a:rPr lang="en-US" sz="1600" dirty="0" err="1">
                <a:latin typeface="Consolas" panose="020B0609020204030204" pitchFamily="49" charset="0"/>
              </a:rPr>
              <a:t>digitalTwin.SensorStatus</a:t>
            </a:r>
            <a:r>
              <a:rPr lang="en-US" sz="1600" dirty="0">
                <a:latin typeface="Consolas" panose="020B0609020204030204" pitchFamily="49" charset="0"/>
              </a:rPr>
              <a:t> = </a:t>
            </a:r>
            <a:r>
              <a:rPr lang="en-US" sz="1600" dirty="0" err="1">
                <a:latin typeface="Consolas" panose="020B0609020204030204" pitchFamily="49" charset="0"/>
              </a:rPr>
              <a:t>SensorStatus.Active</a:t>
            </a:r>
            <a:r>
              <a:rPr lang="en-US" sz="1600" dirty="0">
                <a:latin typeface="Consolas" panose="020B0609020204030204" pitchFamily="49" charset="0"/>
              </a:rPr>
              <a:t>;</a:t>
            </a:r>
          </a:p>
          <a:p>
            <a:r>
              <a:rPr lang="en-US" sz="1600" dirty="0">
                <a:latin typeface="Consolas" panose="020B0609020204030204" pitchFamily="49" charset="0"/>
              </a:rPr>
              <a:t>}</a:t>
            </a:r>
          </a:p>
          <a:p>
            <a:r>
              <a:rPr lang="en-US" sz="1600" dirty="0">
                <a:latin typeface="Consolas" panose="020B0609020204030204" pitchFamily="49" charset="0"/>
              </a:rPr>
              <a:t>else</a:t>
            </a:r>
          </a:p>
          <a:p>
            <a:r>
              <a:rPr lang="en-US" sz="1600" dirty="0">
                <a:latin typeface="Consolas" panose="020B0609020204030204" pitchFamily="49" charset="0"/>
              </a:rPr>
              <a:t>{</a:t>
            </a:r>
          </a:p>
          <a:p>
            <a:r>
              <a:rPr lang="en-US" sz="1600" dirty="0">
                <a:latin typeface="Consolas" panose="020B0609020204030204" pitchFamily="49" charset="0"/>
              </a:rPr>
              <a:t>	var </a:t>
            </a:r>
            <a:r>
              <a:rPr lang="en-US" sz="1600" dirty="0" err="1">
                <a:latin typeface="Consolas" panose="020B0609020204030204" pitchFamily="49" charset="0"/>
              </a:rPr>
              <a:t>currentPPMValue</a:t>
            </a:r>
            <a:r>
              <a:rPr lang="en-US" sz="1600" dirty="0">
                <a:latin typeface="Consolas" panose="020B0609020204030204" pitchFamily="49" charset="0"/>
              </a:rPr>
              <a:t> = </a:t>
            </a:r>
            <a:r>
              <a:rPr lang="en-US" sz="1600" dirty="0" err="1">
                <a:latin typeface="Consolas" panose="020B0609020204030204" pitchFamily="49" charset="0"/>
              </a:rPr>
              <a:t>ProducePPMValue</a:t>
            </a:r>
            <a:r>
              <a:rPr lang="en-US" sz="1600" dirty="0">
                <a:latin typeface="Consolas" panose="020B0609020204030204" pitchFamily="49" charset="0"/>
              </a:rPr>
              <a:t>(</a:t>
            </a:r>
            <a:r>
              <a:rPr lang="en-US" sz="1600" dirty="0" err="1">
                <a:latin typeface="Consolas" panose="020B0609020204030204" pitchFamily="49" charset="0"/>
              </a:rPr>
              <a:t>digitalTwin</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digitalTwin.CurrentPPMValue</a:t>
            </a:r>
            <a:r>
              <a:rPr lang="en-US" sz="1600" dirty="0">
                <a:latin typeface="Consolas" panose="020B0609020204030204" pitchFamily="49" charset="0"/>
              </a:rPr>
              <a:t> = </a:t>
            </a:r>
            <a:r>
              <a:rPr lang="en-US" sz="1600" dirty="0" err="1">
                <a:latin typeface="Consolas" panose="020B0609020204030204" pitchFamily="49" charset="0"/>
              </a:rPr>
              <a:t>currentPPMValue</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	var telemetry = new </a:t>
            </a:r>
            <a:r>
              <a:rPr lang="en-US" sz="1600" dirty="0" err="1">
                <a:latin typeface="Consolas" panose="020B0609020204030204" pitchFamily="49" charset="0"/>
              </a:rPr>
              <a:t>GasSensorTelemetry</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PPMReading</a:t>
            </a:r>
            <a:r>
              <a:rPr lang="en-US" sz="1600" dirty="0">
                <a:latin typeface="Consolas" panose="020B0609020204030204" pitchFamily="49" charset="0"/>
              </a:rPr>
              <a:t> = </a:t>
            </a:r>
            <a:r>
              <a:rPr lang="en-US" sz="1600" dirty="0" err="1">
                <a:latin typeface="Consolas" panose="020B0609020204030204" pitchFamily="49" charset="0"/>
              </a:rPr>
              <a:t>currentPPMValue</a:t>
            </a:r>
            <a:r>
              <a:rPr lang="en-US" sz="1600" dirty="0">
                <a:latin typeface="Consolas" panose="020B0609020204030204" pitchFamily="49" charset="0"/>
              </a:rPr>
              <a:t>, Timestamp = </a:t>
            </a:r>
            <a:r>
              <a:rPr lang="en-US" sz="1600" dirty="0" err="1">
                <a:latin typeface="Consolas" panose="020B0609020204030204" pitchFamily="49" charset="0"/>
              </a:rPr>
              <a:t>DateTime.UtcNow</a:t>
            </a:r>
            <a:endParaRPr lang="en-US" sz="1600" dirty="0">
              <a:latin typeface="Consolas" panose="020B0609020204030204" pitchFamily="49" charset="0"/>
            </a:endParaRPr>
          </a:p>
          <a:p>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SendingResult</a:t>
            </a:r>
            <a:r>
              <a:rPr lang="en-US" sz="1600" dirty="0">
                <a:latin typeface="Consolas" panose="020B0609020204030204" pitchFamily="49" charset="0"/>
              </a:rPr>
              <a:t> res = </a:t>
            </a:r>
            <a:r>
              <a:rPr lang="en-US" sz="1600" dirty="0" err="1">
                <a:latin typeface="Consolas" panose="020B0609020204030204" pitchFamily="49" charset="0"/>
              </a:rPr>
              <a:t>context.simulationController.EmitTelemetry</a:t>
            </a:r>
            <a:r>
              <a:rPr lang="en-US" sz="1600" dirty="0">
                <a:latin typeface="Consolas" panose="020B0609020204030204" pitchFamily="49" charset="0"/>
              </a:rPr>
              <a:t>("</a:t>
            </a:r>
            <a:r>
              <a:rPr lang="en-US" sz="1600" dirty="0" err="1">
                <a:latin typeface="Consolas" panose="020B0609020204030204" pitchFamily="49" charset="0"/>
              </a:rPr>
              <a:t>GasSensorModel</a:t>
            </a:r>
            <a:r>
              <a:rPr lang="en-US" sz="1600" dirty="0">
                <a:latin typeface="Consolas" panose="020B0609020204030204" pitchFamily="49" charset="0"/>
              </a:rPr>
              <a:t>",</a:t>
            </a:r>
          </a:p>
          <a:p>
            <a:r>
              <a:rPr lang="en-US" sz="1600" dirty="0">
                <a:latin typeface="Consolas" panose="020B0609020204030204" pitchFamily="49" charset="0"/>
              </a:rPr>
              <a:t>                                                                       telemetry);}</a:t>
            </a:r>
          </a:p>
          <a:p>
            <a:endParaRPr lang="en-US" sz="1600" dirty="0">
              <a:latin typeface="Consolas" panose="020B0609020204030204" pitchFamily="49" charset="0"/>
            </a:endParaRPr>
          </a:p>
        </p:txBody>
      </p:sp>
      <p:sp>
        <p:nvSpPr>
          <p:cNvPr id="6" name="Footer Placeholder 3">
            <a:extLst>
              <a:ext uri="{FF2B5EF4-FFF2-40B4-BE49-F238E27FC236}">
                <a16:creationId xmlns:a16="http://schemas.microsoft.com/office/drawing/2014/main" id="{5B61792C-094F-F49F-E3E4-FC93468E1855}"/>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2559653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E12-B28F-2D4A-596C-E1B19E0F973E}"/>
              </a:ext>
            </a:extLst>
          </p:cNvPr>
          <p:cNvSpPr>
            <a:spLocks noGrp="1"/>
          </p:cNvSpPr>
          <p:nvPr>
            <p:ph type="title"/>
          </p:nvPr>
        </p:nvSpPr>
        <p:spPr/>
        <p:txBody>
          <a:bodyPr/>
          <a:lstStyle/>
          <a:p>
            <a:r>
              <a:rPr lang="en-US" dirty="0"/>
              <a:t>The </a:t>
            </a:r>
            <a:r>
              <a:rPr lang="en-US" dirty="0" err="1"/>
              <a:t>SimulatedGasSensor</a:t>
            </a:r>
            <a:r>
              <a:rPr lang="en-US" dirty="0"/>
              <a:t> Algorithm</a:t>
            </a:r>
          </a:p>
        </p:txBody>
      </p:sp>
      <p:sp>
        <p:nvSpPr>
          <p:cNvPr id="3" name="Content Placeholder 2">
            <a:extLst>
              <a:ext uri="{FF2B5EF4-FFF2-40B4-BE49-F238E27FC236}">
                <a16:creationId xmlns:a16="http://schemas.microsoft.com/office/drawing/2014/main" id="{5DAFD164-C26A-4AB5-7BA8-56469174CF83}"/>
              </a:ext>
            </a:extLst>
          </p:cNvPr>
          <p:cNvSpPr>
            <a:spLocks noGrp="1"/>
          </p:cNvSpPr>
          <p:nvPr>
            <p:ph idx="1"/>
          </p:nvPr>
        </p:nvSpPr>
        <p:spPr>
          <a:xfrm>
            <a:off x="364437" y="1050131"/>
            <a:ext cx="11476382" cy="500063"/>
          </a:xfrm>
        </p:spPr>
        <p:txBody>
          <a:bodyPr/>
          <a:lstStyle/>
          <a:p>
            <a:r>
              <a:rPr lang="en-US" dirty="0"/>
              <a:t>Model-processing code helper function:</a:t>
            </a:r>
          </a:p>
        </p:txBody>
      </p:sp>
      <p:sp>
        <p:nvSpPr>
          <p:cNvPr id="5" name="Slide Number Placeholder 4">
            <a:extLst>
              <a:ext uri="{FF2B5EF4-FFF2-40B4-BE49-F238E27FC236}">
                <a16:creationId xmlns:a16="http://schemas.microsoft.com/office/drawing/2014/main" id="{912CFFC9-A65D-6FFF-0182-9E44AAF472A9}"/>
              </a:ext>
            </a:extLst>
          </p:cNvPr>
          <p:cNvSpPr>
            <a:spLocks noGrp="1"/>
          </p:cNvSpPr>
          <p:nvPr>
            <p:ph type="sldNum" sz="quarter" idx="12"/>
          </p:nvPr>
        </p:nvSpPr>
        <p:spPr/>
        <p:txBody>
          <a:bodyPr/>
          <a:lstStyle/>
          <a:p>
            <a:fld id="{BD188CD3-179C-4C76-AE3D-EBE7AE601F5E}" type="slidenum">
              <a:rPr lang="en-US" smtClean="0"/>
              <a:t>89</a:t>
            </a:fld>
            <a:endParaRPr lang="en-US" dirty="0"/>
          </a:p>
        </p:txBody>
      </p:sp>
      <p:sp>
        <p:nvSpPr>
          <p:cNvPr id="7" name="TextBox 6">
            <a:extLst>
              <a:ext uri="{FF2B5EF4-FFF2-40B4-BE49-F238E27FC236}">
                <a16:creationId xmlns:a16="http://schemas.microsoft.com/office/drawing/2014/main" id="{0B776051-2A32-89BA-44BE-F15B6352FD46}"/>
              </a:ext>
            </a:extLst>
          </p:cNvPr>
          <p:cNvSpPr txBox="1"/>
          <p:nvPr/>
        </p:nvSpPr>
        <p:spPr>
          <a:xfrm>
            <a:off x="683552" y="1527044"/>
            <a:ext cx="10403548" cy="4770537"/>
          </a:xfrm>
          <a:prstGeom prst="rect">
            <a:avLst/>
          </a:prstGeom>
          <a:noFill/>
        </p:spPr>
        <p:txBody>
          <a:bodyPr wrap="square">
            <a:spAutoFit/>
          </a:bodyPr>
          <a:lstStyle/>
          <a:p>
            <a:r>
              <a:rPr lang="en-US" sz="1600" dirty="0">
                <a:latin typeface="Consolas" panose="020B0609020204030204" pitchFamily="49" charset="0"/>
              </a:rPr>
              <a:t>public int </a:t>
            </a:r>
            <a:r>
              <a:rPr lang="en-US" sz="1600" dirty="0" err="1">
                <a:latin typeface="Consolas" panose="020B0609020204030204" pitchFamily="49" charset="0"/>
              </a:rPr>
              <a:t>ProducePPMValue</a:t>
            </a:r>
            <a:r>
              <a:rPr lang="en-US" sz="1600" dirty="0">
                <a:latin typeface="Consolas" panose="020B0609020204030204" pitchFamily="49" charset="0"/>
              </a:rPr>
              <a:t>(</a:t>
            </a:r>
            <a:r>
              <a:rPr lang="en-US" sz="1600" dirty="0" err="1">
                <a:latin typeface="Consolas" panose="020B0609020204030204" pitchFamily="49" charset="0"/>
              </a:rPr>
              <a:t>SimulatedGasSensorModel</a:t>
            </a:r>
            <a:r>
              <a:rPr lang="en-US" sz="1600" dirty="0">
                <a:latin typeface="Consolas" panose="020B0609020204030204" pitchFamily="49" charset="0"/>
              </a:rPr>
              <a:t> </a:t>
            </a:r>
            <a:r>
              <a:rPr lang="en-US" sz="1600" dirty="0" err="1">
                <a:latin typeface="Consolas" panose="020B0609020204030204" pitchFamily="49" charset="0"/>
              </a:rPr>
              <a:t>digitalTwin</a:t>
            </a:r>
            <a:r>
              <a:rPr lang="en-US" sz="1600" dirty="0">
                <a:latin typeface="Consolas" panose="020B0609020204030204" pitchFamily="49" charset="0"/>
              </a:rPr>
              <a:t>)</a:t>
            </a:r>
          </a:p>
          <a:p>
            <a:r>
              <a:rPr lang="en-US" sz="1600" dirty="0">
                <a:latin typeface="Consolas" panose="020B0609020204030204" pitchFamily="49" charset="0"/>
              </a:rPr>
              <a:t>{</a:t>
            </a:r>
          </a:p>
          <a:p>
            <a:r>
              <a:rPr lang="en-US" sz="1600" dirty="0">
                <a:latin typeface="Consolas" panose="020B0609020204030204" pitchFamily="49" charset="0"/>
              </a:rPr>
              <a:t>	int result = 0;</a:t>
            </a:r>
          </a:p>
          <a:p>
            <a:r>
              <a:rPr lang="en-US" sz="1600" dirty="0">
                <a:latin typeface="Consolas" panose="020B0609020204030204" pitchFamily="49" charset="0"/>
              </a:rPr>
              <a:t>	switch (</a:t>
            </a:r>
            <a:r>
              <a:rPr lang="en-US" sz="1600" dirty="0" err="1">
                <a:latin typeface="Consolas" panose="020B0609020204030204" pitchFamily="49" charset="0"/>
              </a:rPr>
              <a:t>digitalTwin.Site</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case "Seattle":</a:t>
            </a:r>
          </a:p>
          <a:p>
            <a:r>
              <a:rPr lang="en-US" sz="1600" dirty="0">
                <a:latin typeface="Consolas" panose="020B0609020204030204" pitchFamily="49" charset="0"/>
              </a:rPr>
              <a:t>	     case "Los Angeles":</a:t>
            </a:r>
          </a:p>
          <a:p>
            <a:r>
              <a:rPr lang="en-US" sz="1600" dirty="0">
                <a:latin typeface="Consolas" panose="020B0609020204030204" pitchFamily="49" charset="0"/>
              </a:rPr>
              <a:t>	         result = </a:t>
            </a:r>
            <a:r>
              <a:rPr lang="en-US" sz="1600" dirty="0" err="1">
                <a:latin typeface="Consolas" panose="020B0609020204030204" pitchFamily="49" charset="0"/>
              </a:rPr>
              <a:t>Random.Shared.Next</a:t>
            </a:r>
            <a:r>
              <a:rPr lang="en-US" sz="1600" dirty="0">
                <a:latin typeface="Consolas" panose="020B0609020204030204" pitchFamily="49" charset="0"/>
              </a:rPr>
              <a:t>(10, 45);</a:t>
            </a:r>
          </a:p>
          <a:p>
            <a:r>
              <a:rPr lang="en-US" sz="1600" dirty="0">
                <a:latin typeface="Consolas" panose="020B0609020204030204" pitchFamily="49" charset="0"/>
              </a:rPr>
              <a:t>	         break;</a:t>
            </a:r>
          </a:p>
          <a:p>
            <a:r>
              <a:rPr lang="en-US" sz="1600" dirty="0">
                <a:latin typeface="Consolas" panose="020B0609020204030204" pitchFamily="49" charset="0"/>
              </a:rPr>
              <a:t>	     case "Miami":</a:t>
            </a:r>
          </a:p>
          <a:p>
            <a:r>
              <a:rPr lang="en-US" sz="1600" dirty="0">
                <a:latin typeface="Consolas" panose="020B0609020204030204" pitchFamily="49" charset="0"/>
              </a:rPr>
              <a:t>		 result = </a:t>
            </a:r>
            <a:r>
              <a:rPr lang="en-US" sz="1600" dirty="0" err="1">
                <a:latin typeface="Consolas" panose="020B0609020204030204" pitchFamily="49" charset="0"/>
              </a:rPr>
              <a:t>Random.Shared.Next</a:t>
            </a:r>
            <a:r>
              <a:rPr lang="en-US" sz="1600" dirty="0">
                <a:latin typeface="Consolas" panose="020B0609020204030204" pitchFamily="49" charset="0"/>
              </a:rPr>
              <a:t>(45, 199);</a:t>
            </a:r>
          </a:p>
          <a:p>
            <a:r>
              <a:rPr lang="en-US" sz="1600" dirty="0">
                <a:latin typeface="Consolas" panose="020B0609020204030204" pitchFamily="49" charset="0"/>
              </a:rPr>
              <a:t>		 break;</a:t>
            </a:r>
          </a:p>
          <a:p>
            <a:r>
              <a:rPr lang="en-US" sz="1600" dirty="0">
                <a:latin typeface="Consolas" panose="020B0609020204030204" pitchFamily="49" charset="0"/>
              </a:rPr>
              <a:t>	     case "New York":</a:t>
            </a:r>
          </a:p>
          <a:p>
            <a:r>
              <a:rPr lang="en-US" sz="1600" dirty="0">
                <a:latin typeface="Consolas" panose="020B0609020204030204" pitchFamily="49" charset="0"/>
              </a:rPr>
              <a:t>		 result = </a:t>
            </a:r>
            <a:r>
              <a:rPr lang="en-US" sz="1600" dirty="0" err="1">
                <a:latin typeface="Consolas" panose="020B0609020204030204" pitchFamily="49" charset="0"/>
              </a:rPr>
              <a:t>Random.Shared.Next</a:t>
            </a:r>
            <a:r>
              <a:rPr lang="en-US" sz="1600" dirty="0">
                <a:latin typeface="Consolas" panose="020B0609020204030204" pitchFamily="49" charset="0"/>
              </a:rPr>
              <a:t>(210, 250);</a:t>
            </a:r>
          </a:p>
          <a:p>
            <a:r>
              <a:rPr lang="en-US" sz="1600" dirty="0">
                <a:latin typeface="Consolas" panose="020B0609020204030204" pitchFamily="49" charset="0"/>
              </a:rPr>
              <a:t>		 break;</a:t>
            </a:r>
          </a:p>
          <a:p>
            <a:r>
              <a:rPr lang="en-US" sz="1600" dirty="0">
                <a:latin typeface="Consolas" panose="020B0609020204030204" pitchFamily="49" charset="0"/>
              </a:rPr>
              <a:t>	}</a:t>
            </a:r>
          </a:p>
          <a:p>
            <a:endParaRPr lang="en-US" sz="1600" dirty="0">
              <a:latin typeface="Consolas" panose="020B0609020204030204" pitchFamily="49" charset="0"/>
            </a:endParaRPr>
          </a:p>
          <a:p>
            <a:r>
              <a:rPr lang="en-US" sz="1600" dirty="0">
                <a:latin typeface="Consolas" panose="020B0609020204030204" pitchFamily="49" charset="0"/>
              </a:rPr>
              <a:t>	return result;</a:t>
            </a:r>
          </a:p>
          <a:p>
            <a:r>
              <a:rPr lang="en-US" sz="1600" dirty="0">
                <a:latin typeface="Consolas" panose="020B0609020204030204" pitchFamily="49" charset="0"/>
              </a:rPr>
              <a:t>}</a:t>
            </a:r>
          </a:p>
        </p:txBody>
      </p:sp>
      <p:sp>
        <p:nvSpPr>
          <p:cNvPr id="6" name="Footer Placeholder 3">
            <a:extLst>
              <a:ext uri="{FF2B5EF4-FFF2-40B4-BE49-F238E27FC236}">
                <a16:creationId xmlns:a16="http://schemas.microsoft.com/office/drawing/2014/main" id="{BF160DCE-2A02-6FFA-31DD-B503E843DFFF}"/>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214903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AEA9-E41D-4038-9C7A-9B8F1D41BE3D}"/>
              </a:ext>
            </a:extLst>
          </p:cNvPr>
          <p:cNvSpPr>
            <a:spLocks noGrp="1"/>
          </p:cNvSpPr>
          <p:nvPr>
            <p:ph type="title"/>
          </p:nvPr>
        </p:nvSpPr>
        <p:spPr/>
        <p:txBody>
          <a:bodyPr/>
          <a:lstStyle/>
          <a:p>
            <a:r>
              <a:rPr lang="en-US" dirty="0"/>
              <a:t>The Need for Granular Real-Time Analytics</a:t>
            </a:r>
          </a:p>
        </p:txBody>
      </p:sp>
      <p:sp>
        <p:nvSpPr>
          <p:cNvPr id="3" name="Content Placeholder 2">
            <a:extLst>
              <a:ext uri="{FF2B5EF4-FFF2-40B4-BE49-F238E27FC236}">
                <a16:creationId xmlns:a16="http://schemas.microsoft.com/office/drawing/2014/main" id="{41AC1A35-F897-4560-A4C5-F70E61249A06}"/>
              </a:ext>
            </a:extLst>
          </p:cNvPr>
          <p:cNvSpPr>
            <a:spLocks noGrp="1"/>
          </p:cNvSpPr>
          <p:nvPr>
            <p:ph idx="1"/>
          </p:nvPr>
        </p:nvSpPr>
        <p:spPr>
          <a:xfrm>
            <a:off x="364435" y="1028700"/>
            <a:ext cx="6177042" cy="2306171"/>
          </a:xfrm>
        </p:spPr>
        <p:txBody>
          <a:bodyPr/>
          <a:lstStyle/>
          <a:p>
            <a:pPr marL="0" indent="0">
              <a:buNone/>
            </a:pPr>
            <a:r>
              <a:rPr lang="en-US" sz="2800" dirty="0"/>
              <a:t>Today’s streaming analytics do not:</a:t>
            </a:r>
          </a:p>
          <a:p>
            <a:r>
              <a:rPr lang="en-US" dirty="0"/>
              <a:t>Track data sources </a:t>
            </a:r>
            <a:r>
              <a:rPr lang="en-US" i="1" dirty="0"/>
              <a:t>individually</a:t>
            </a:r>
            <a:r>
              <a:rPr lang="en-US" dirty="0"/>
              <a:t>.</a:t>
            </a:r>
          </a:p>
          <a:p>
            <a:r>
              <a:rPr lang="en-US" dirty="0"/>
              <a:t>Perform aggregate analytics online.</a:t>
            </a:r>
          </a:p>
          <a:p>
            <a:pPr marL="0" indent="0">
              <a:buNone/>
            </a:pPr>
            <a:endParaRPr lang="en-US" dirty="0"/>
          </a:p>
        </p:txBody>
      </p:sp>
      <p:sp>
        <p:nvSpPr>
          <p:cNvPr id="5" name="Slide Number Placeholder 4">
            <a:extLst>
              <a:ext uri="{FF2B5EF4-FFF2-40B4-BE49-F238E27FC236}">
                <a16:creationId xmlns:a16="http://schemas.microsoft.com/office/drawing/2014/main" id="{238F7E4E-31C9-401A-9394-34F672593416}"/>
              </a:ext>
            </a:extLst>
          </p:cNvPr>
          <p:cNvSpPr>
            <a:spLocks noGrp="1"/>
          </p:cNvSpPr>
          <p:nvPr>
            <p:ph type="sldNum" sz="quarter" idx="12"/>
          </p:nvPr>
        </p:nvSpPr>
        <p:spPr/>
        <p:txBody>
          <a:bodyPr/>
          <a:lstStyle/>
          <a:p>
            <a:fld id="{BD188CD3-179C-4C76-AE3D-EBE7AE601F5E}" type="slidenum">
              <a:rPr lang="en-US" smtClean="0"/>
              <a:t>9</a:t>
            </a:fld>
            <a:endParaRPr lang="en-US" dirty="0"/>
          </a:p>
        </p:txBody>
      </p:sp>
      <p:pic>
        <p:nvPicPr>
          <p:cNvPr id="7" name="Picture 6" descr="Diagram&#10;&#10;Description automatically generated">
            <a:extLst>
              <a:ext uri="{FF2B5EF4-FFF2-40B4-BE49-F238E27FC236}">
                <a16:creationId xmlns:a16="http://schemas.microsoft.com/office/drawing/2014/main" id="{1439F2C6-070E-4B1D-B6FD-19BAB03DD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729" y="2511765"/>
            <a:ext cx="8216405" cy="3204398"/>
          </a:xfrm>
          <a:prstGeom prst="rect">
            <a:avLst/>
          </a:prstGeom>
        </p:spPr>
      </p:pic>
      <p:sp>
        <p:nvSpPr>
          <p:cNvPr id="8" name="Content Placeholder 2">
            <a:extLst>
              <a:ext uri="{FF2B5EF4-FFF2-40B4-BE49-F238E27FC236}">
                <a16:creationId xmlns:a16="http://schemas.microsoft.com/office/drawing/2014/main" id="{036113E6-0CC4-49D7-8A89-BBB15F35140E}"/>
              </a:ext>
            </a:extLst>
          </p:cNvPr>
          <p:cNvSpPr txBox="1">
            <a:spLocks/>
          </p:cNvSpPr>
          <p:nvPr/>
        </p:nvSpPr>
        <p:spPr>
          <a:xfrm>
            <a:off x="5929975" y="1028701"/>
            <a:ext cx="6177042" cy="1596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dirty="0"/>
              <a:t>As a result, they cannot:</a:t>
            </a:r>
          </a:p>
          <a:p>
            <a:r>
              <a:rPr lang="en-US" dirty="0"/>
              <a:t>Predict emerging issues for each data source.</a:t>
            </a:r>
          </a:p>
          <a:p>
            <a:r>
              <a:rPr lang="en-US" dirty="0"/>
              <a:t>See important trends in real time (seconds).</a:t>
            </a:r>
          </a:p>
          <a:p>
            <a:endParaRPr lang="en-US" dirty="0"/>
          </a:p>
        </p:txBody>
      </p:sp>
      <p:sp>
        <p:nvSpPr>
          <p:cNvPr id="9" name="TextBox 8">
            <a:extLst>
              <a:ext uri="{FF2B5EF4-FFF2-40B4-BE49-F238E27FC236}">
                <a16:creationId xmlns:a16="http://schemas.microsoft.com/office/drawing/2014/main" id="{F8DD9A26-FE5A-48AB-B61A-EE6C169F1E96}"/>
              </a:ext>
            </a:extLst>
          </p:cNvPr>
          <p:cNvSpPr txBox="1"/>
          <p:nvPr/>
        </p:nvSpPr>
        <p:spPr>
          <a:xfrm>
            <a:off x="3280532" y="5716163"/>
            <a:ext cx="5298886" cy="369332"/>
          </a:xfrm>
          <a:prstGeom prst="rect">
            <a:avLst/>
          </a:prstGeom>
          <a:noFill/>
        </p:spPr>
        <p:txBody>
          <a:bodyPr wrap="none" rtlCol="0">
            <a:spAutoFit/>
          </a:bodyPr>
          <a:lstStyle/>
          <a:p>
            <a:r>
              <a:rPr lang="en-US" dirty="0"/>
              <a:t>Typical Telematics Architecture for Streaming Analytics</a:t>
            </a:r>
          </a:p>
        </p:txBody>
      </p:sp>
      <p:cxnSp>
        <p:nvCxnSpPr>
          <p:cNvPr id="11" name="Straight Connector 10">
            <a:extLst>
              <a:ext uri="{FF2B5EF4-FFF2-40B4-BE49-F238E27FC236}">
                <a16:creationId xmlns:a16="http://schemas.microsoft.com/office/drawing/2014/main" id="{8E5E4921-F896-4BD9-86EA-F9838257B130}"/>
              </a:ext>
            </a:extLst>
          </p:cNvPr>
          <p:cNvCxnSpPr>
            <a:cxnSpLocks/>
          </p:cNvCxnSpPr>
          <p:nvPr/>
        </p:nvCxnSpPr>
        <p:spPr>
          <a:xfrm>
            <a:off x="5894512" y="1028700"/>
            <a:ext cx="0" cy="1418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0A8422-F3C4-43A3-8B33-754C7C20E670}"/>
              </a:ext>
            </a:extLst>
          </p:cNvPr>
          <p:cNvCxnSpPr>
            <a:cxnSpLocks/>
          </p:cNvCxnSpPr>
          <p:nvPr/>
        </p:nvCxnSpPr>
        <p:spPr>
          <a:xfrm>
            <a:off x="342241" y="1028700"/>
            <a:ext cx="0" cy="1418665"/>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4">
            <a:extLst>
              <a:ext uri="{FF2B5EF4-FFF2-40B4-BE49-F238E27FC236}">
                <a16:creationId xmlns:a16="http://schemas.microsoft.com/office/drawing/2014/main" id="{76D04FFE-80BC-E719-EA6F-E0EC0AB33D58}"/>
              </a:ext>
            </a:extLst>
          </p:cNvPr>
          <p:cNvSpPr>
            <a:spLocks noGrp="1"/>
          </p:cNvSpPr>
          <p:nvPr>
            <p:ph type="ftr" sz="quarter" idx="11"/>
          </p:nvPr>
        </p:nvSpPr>
        <p:spPr>
          <a:xfrm>
            <a:off x="3233911" y="6390417"/>
            <a:ext cx="5486400" cy="365125"/>
          </a:xfrm>
        </p:spPr>
        <p:txBody>
          <a:bodyPr/>
          <a:lstStyle/>
          <a:p>
            <a:r>
              <a:rPr lang="en-US" dirty="0"/>
              <a:t>© </a:t>
            </a:r>
            <a:r>
              <a:rPr lang="en-US" dirty="0" err="1"/>
              <a:t>ScaleOut</a:t>
            </a:r>
            <a:r>
              <a:rPr lang="en-US" dirty="0"/>
              <a:t> Software, Inc.</a:t>
            </a:r>
          </a:p>
        </p:txBody>
      </p:sp>
    </p:spTree>
    <p:extLst>
      <p:ext uri="{BB962C8B-B14F-4D97-AF65-F5344CB8AC3E}">
        <p14:creationId xmlns:p14="http://schemas.microsoft.com/office/powerpoint/2010/main" val="17893153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E12-B28F-2D4A-596C-E1B19E0F973E}"/>
              </a:ext>
            </a:extLst>
          </p:cNvPr>
          <p:cNvSpPr>
            <a:spLocks noGrp="1"/>
          </p:cNvSpPr>
          <p:nvPr>
            <p:ph type="title"/>
          </p:nvPr>
        </p:nvSpPr>
        <p:spPr/>
        <p:txBody>
          <a:bodyPr/>
          <a:lstStyle/>
          <a:p>
            <a:r>
              <a:rPr lang="en-US" dirty="0"/>
              <a:t>The </a:t>
            </a:r>
            <a:r>
              <a:rPr lang="en-US" dirty="0" err="1"/>
              <a:t>SimulatedGasSensor</a:t>
            </a:r>
            <a:r>
              <a:rPr lang="en-US" dirty="0"/>
              <a:t> Algorithm</a:t>
            </a:r>
          </a:p>
        </p:txBody>
      </p:sp>
      <p:sp>
        <p:nvSpPr>
          <p:cNvPr id="3" name="Content Placeholder 2">
            <a:extLst>
              <a:ext uri="{FF2B5EF4-FFF2-40B4-BE49-F238E27FC236}">
                <a16:creationId xmlns:a16="http://schemas.microsoft.com/office/drawing/2014/main" id="{5DAFD164-C26A-4AB5-7BA8-56469174CF83}"/>
              </a:ext>
            </a:extLst>
          </p:cNvPr>
          <p:cNvSpPr>
            <a:spLocks noGrp="1"/>
          </p:cNvSpPr>
          <p:nvPr>
            <p:ph idx="1"/>
          </p:nvPr>
        </p:nvSpPr>
        <p:spPr>
          <a:xfrm>
            <a:off x="364437" y="1050131"/>
            <a:ext cx="11476382" cy="500063"/>
          </a:xfrm>
        </p:spPr>
        <p:txBody>
          <a:bodyPr/>
          <a:lstStyle/>
          <a:p>
            <a:r>
              <a:rPr lang="en-US" b="1" dirty="0"/>
              <a:t>Message</a:t>
            </a:r>
            <a:r>
              <a:rPr lang="en-US" dirty="0"/>
              <a:t>-processing code for all digital instances of the model:</a:t>
            </a:r>
          </a:p>
        </p:txBody>
      </p:sp>
      <p:sp>
        <p:nvSpPr>
          <p:cNvPr id="5" name="Slide Number Placeholder 4">
            <a:extLst>
              <a:ext uri="{FF2B5EF4-FFF2-40B4-BE49-F238E27FC236}">
                <a16:creationId xmlns:a16="http://schemas.microsoft.com/office/drawing/2014/main" id="{912CFFC9-A65D-6FFF-0182-9E44AAF472A9}"/>
              </a:ext>
            </a:extLst>
          </p:cNvPr>
          <p:cNvSpPr>
            <a:spLocks noGrp="1"/>
          </p:cNvSpPr>
          <p:nvPr>
            <p:ph type="sldNum" sz="quarter" idx="12"/>
          </p:nvPr>
        </p:nvSpPr>
        <p:spPr/>
        <p:txBody>
          <a:bodyPr/>
          <a:lstStyle/>
          <a:p>
            <a:fld id="{BD188CD3-179C-4C76-AE3D-EBE7AE601F5E}" type="slidenum">
              <a:rPr lang="en-US" smtClean="0"/>
              <a:t>90</a:t>
            </a:fld>
            <a:endParaRPr lang="en-US" dirty="0"/>
          </a:p>
        </p:txBody>
      </p:sp>
      <p:sp>
        <p:nvSpPr>
          <p:cNvPr id="7" name="TextBox 6">
            <a:extLst>
              <a:ext uri="{FF2B5EF4-FFF2-40B4-BE49-F238E27FC236}">
                <a16:creationId xmlns:a16="http://schemas.microsoft.com/office/drawing/2014/main" id="{0B776051-2A32-89BA-44BE-F15B6352FD46}"/>
              </a:ext>
            </a:extLst>
          </p:cNvPr>
          <p:cNvSpPr txBox="1"/>
          <p:nvPr/>
        </p:nvSpPr>
        <p:spPr>
          <a:xfrm>
            <a:off x="683552" y="1596494"/>
            <a:ext cx="10403548" cy="2062103"/>
          </a:xfrm>
          <a:prstGeom prst="rect">
            <a:avLst/>
          </a:prstGeom>
          <a:noFill/>
        </p:spPr>
        <p:txBody>
          <a:bodyPr wrap="square">
            <a:spAutoFit/>
          </a:bodyPr>
          <a:lstStyle/>
          <a:p>
            <a:r>
              <a:rPr lang="en-US" sz="1600" dirty="0">
                <a:latin typeface="Consolas" panose="020B0609020204030204" pitchFamily="49" charset="0"/>
              </a:rPr>
              <a:t>switch (message)</a:t>
            </a:r>
          </a:p>
          <a:p>
            <a:r>
              <a:rPr lang="en-US" sz="1600" dirty="0">
                <a:latin typeface="Consolas" panose="020B0609020204030204" pitchFamily="49" charset="0"/>
              </a:rPr>
              <a:t>{</a:t>
            </a:r>
          </a:p>
          <a:p>
            <a:r>
              <a:rPr lang="en-US" sz="1600" dirty="0">
                <a:latin typeface="Consolas" panose="020B0609020204030204" pitchFamily="49" charset="0"/>
              </a:rPr>
              <a:t>    case </a:t>
            </a:r>
            <a:r>
              <a:rPr lang="en-US" sz="1600" dirty="0" err="1">
                <a:latin typeface="Consolas" panose="020B0609020204030204" pitchFamily="49" charset="0"/>
              </a:rPr>
              <a:t>DeviceCommand</a:t>
            </a:r>
            <a:r>
              <a:rPr lang="en-US" sz="1600" dirty="0">
                <a:latin typeface="Consolas" panose="020B0609020204030204" pitchFamily="49" charset="0"/>
              </a:rPr>
              <a:t> </a:t>
            </a:r>
            <a:r>
              <a:rPr lang="en-US" sz="1600" dirty="0" err="1">
                <a:latin typeface="Consolas" panose="020B0609020204030204" pitchFamily="49" charset="0"/>
              </a:rPr>
              <a:t>controlMessage</a:t>
            </a:r>
            <a:r>
              <a:rPr lang="en-US" sz="1600" dirty="0">
                <a:latin typeface="Consolas" panose="020B0609020204030204" pitchFamily="49" charset="0"/>
              </a:rPr>
              <a:t>:</a:t>
            </a:r>
          </a:p>
          <a:p>
            <a:r>
              <a:rPr lang="en-US" sz="1600" dirty="0">
                <a:latin typeface="Consolas" panose="020B0609020204030204" pitchFamily="49" charset="0"/>
              </a:rPr>
              <a:t>	if (</a:t>
            </a:r>
            <a:r>
              <a:rPr lang="en-US" sz="1600" dirty="0" err="1">
                <a:latin typeface="Consolas" panose="020B0609020204030204" pitchFamily="49" charset="0"/>
              </a:rPr>
              <a:t>controlMessage.Code</a:t>
            </a:r>
            <a:r>
              <a:rPr lang="en-US" sz="1600" dirty="0">
                <a:latin typeface="Consolas" panose="020B0609020204030204" pitchFamily="49" charset="0"/>
              </a:rPr>
              <a:t> == 100)</a:t>
            </a:r>
          </a:p>
          <a:p>
            <a:r>
              <a:rPr lang="en-US" sz="1600" dirty="0">
                <a:latin typeface="Consolas" panose="020B0609020204030204" pitchFamily="49" charset="0"/>
              </a:rPr>
              <a:t>	    </a:t>
            </a:r>
            <a:r>
              <a:rPr lang="en-US" sz="1600" dirty="0" err="1">
                <a:latin typeface="Consolas" panose="020B0609020204030204" pitchFamily="49" charset="0"/>
              </a:rPr>
              <a:t>digitalTwin.SensorStatus</a:t>
            </a:r>
            <a:r>
              <a:rPr lang="en-US" sz="1600" dirty="0">
                <a:latin typeface="Consolas" panose="020B0609020204030204" pitchFamily="49" charset="0"/>
              </a:rPr>
              <a:t> = </a:t>
            </a:r>
            <a:r>
              <a:rPr lang="en-US" sz="1600" dirty="0" err="1">
                <a:latin typeface="Consolas" panose="020B0609020204030204" pitchFamily="49" charset="0"/>
              </a:rPr>
              <a:t>SensorStatus.Alarmed</a:t>
            </a:r>
            <a:r>
              <a:rPr lang="en-US" sz="1600" dirty="0">
                <a:latin typeface="Consolas" panose="020B0609020204030204" pitchFamily="49" charset="0"/>
              </a:rPr>
              <a:t>;</a:t>
            </a:r>
          </a:p>
          <a:p>
            <a:r>
              <a:rPr lang="en-US" sz="1600" dirty="0">
                <a:latin typeface="Consolas" panose="020B0609020204030204" pitchFamily="49" charset="0"/>
              </a:rPr>
              <a:t>	break;</a:t>
            </a:r>
          </a:p>
          <a:p>
            <a:r>
              <a:rPr lang="en-US" sz="1600" dirty="0">
                <a:latin typeface="Consolas" panose="020B0609020204030204" pitchFamily="49" charset="0"/>
              </a:rPr>
              <a:t>}</a:t>
            </a:r>
          </a:p>
          <a:p>
            <a:endParaRPr lang="en-US" sz="1600" dirty="0">
              <a:latin typeface="Consolas" panose="020B0609020204030204" pitchFamily="49" charset="0"/>
            </a:endParaRPr>
          </a:p>
        </p:txBody>
      </p:sp>
      <p:sp>
        <p:nvSpPr>
          <p:cNvPr id="6" name="Footer Placeholder 3">
            <a:extLst>
              <a:ext uri="{FF2B5EF4-FFF2-40B4-BE49-F238E27FC236}">
                <a16:creationId xmlns:a16="http://schemas.microsoft.com/office/drawing/2014/main" id="{2EA69081-9DBF-D2E3-F1E8-3051536D8B43}"/>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517624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5383-AC63-254E-5139-AEC420FBD31A}"/>
              </a:ext>
            </a:extLst>
          </p:cNvPr>
          <p:cNvSpPr>
            <a:spLocks noGrp="1"/>
          </p:cNvSpPr>
          <p:nvPr>
            <p:ph type="title"/>
          </p:nvPr>
        </p:nvSpPr>
        <p:spPr/>
        <p:txBody>
          <a:bodyPr/>
          <a:lstStyle/>
          <a:p>
            <a:r>
              <a:rPr lang="en-US" dirty="0"/>
              <a:t>Managing a Simulation Using the UI</a:t>
            </a:r>
          </a:p>
        </p:txBody>
      </p:sp>
      <p:sp>
        <p:nvSpPr>
          <p:cNvPr id="3" name="Content Placeholder 2">
            <a:extLst>
              <a:ext uri="{FF2B5EF4-FFF2-40B4-BE49-F238E27FC236}">
                <a16:creationId xmlns:a16="http://schemas.microsoft.com/office/drawing/2014/main" id="{DA09C11B-9FC8-6486-262E-E904982D0F42}"/>
              </a:ext>
            </a:extLst>
          </p:cNvPr>
          <p:cNvSpPr>
            <a:spLocks noGrp="1"/>
          </p:cNvSpPr>
          <p:nvPr>
            <p:ph idx="1"/>
          </p:nvPr>
        </p:nvSpPr>
        <p:spPr>
          <a:xfrm>
            <a:off x="464749" y="1851739"/>
            <a:ext cx="2888051" cy="3149761"/>
          </a:xfrm>
        </p:spPr>
        <p:txBody>
          <a:bodyPr/>
          <a:lstStyle/>
          <a:p>
            <a:r>
              <a:rPr lang="en-US" dirty="0"/>
              <a:t>When starting a simulation, specify the granularity of time steps and speedup relative to real time.</a:t>
            </a:r>
          </a:p>
        </p:txBody>
      </p:sp>
      <p:sp>
        <p:nvSpPr>
          <p:cNvPr id="5" name="Slide Number Placeholder 4">
            <a:extLst>
              <a:ext uri="{FF2B5EF4-FFF2-40B4-BE49-F238E27FC236}">
                <a16:creationId xmlns:a16="http://schemas.microsoft.com/office/drawing/2014/main" id="{D1154562-DE5D-A23E-7031-BF082A3E4682}"/>
              </a:ext>
            </a:extLst>
          </p:cNvPr>
          <p:cNvSpPr>
            <a:spLocks noGrp="1"/>
          </p:cNvSpPr>
          <p:nvPr>
            <p:ph type="sldNum" sz="quarter" idx="12"/>
          </p:nvPr>
        </p:nvSpPr>
        <p:spPr/>
        <p:txBody>
          <a:bodyPr/>
          <a:lstStyle/>
          <a:p>
            <a:fld id="{BD188CD3-179C-4C76-AE3D-EBE7AE601F5E}" type="slidenum">
              <a:rPr lang="en-US" smtClean="0"/>
              <a:t>91</a:t>
            </a:fld>
            <a:endParaRPr lang="en-US" dirty="0"/>
          </a:p>
        </p:txBody>
      </p:sp>
      <p:pic>
        <p:nvPicPr>
          <p:cNvPr id="1026" name="Picture 2">
            <a:extLst>
              <a:ext uri="{FF2B5EF4-FFF2-40B4-BE49-F238E27FC236}">
                <a16:creationId xmlns:a16="http://schemas.microsoft.com/office/drawing/2014/main" id="{510A578A-36B9-E359-7002-FE648D0D3F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5238" y="1028700"/>
            <a:ext cx="7735512" cy="4795840"/>
          </a:xfrm>
          <a:prstGeom prst="rect">
            <a:avLst/>
          </a:prstGeom>
          <a:noFill/>
          <a:effectLst>
            <a:glow rad="635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4C481471-F923-6F72-8B2E-EEC45E679230}"/>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2918130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Aggregate</a:t>
            </a:r>
            <a:r>
              <a:rPr lang="es-ES_tradnl" dirty="0"/>
              <a:t> </a:t>
            </a:r>
            <a:r>
              <a:rPr lang="es-ES_tradnl" dirty="0" err="1"/>
              <a:t>Analysis</a:t>
            </a:r>
            <a:endParaRPr lang="es-ES_tradnl" dirty="0"/>
          </a:p>
        </p:txBody>
      </p:sp>
      <p:sp>
        <p:nvSpPr>
          <p:cNvPr id="3" name="Marcador de contenido 2"/>
          <p:cNvSpPr>
            <a:spLocks noGrp="1"/>
          </p:cNvSpPr>
          <p:nvPr>
            <p:ph idx="1"/>
          </p:nvPr>
        </p:nvSpPr>
        <p:spPr>
          <a:xfrm>
            <a:off x="543128" y="1167515"/>
            <a:ext cx="5200158" cy="4710526"/>
          </a:xfrm>
          <a:effectLst/>
        </p:spPr>
        <p:txBody>
          <a:bodyPr>
            <a:normAutofit/>
          </a:bodyPr>
          <a:lstStyle/>
          <a:p>
            <a:r>
              <a:rPr lang="es-ES_tradnl" b="1" dirty="0" err="1"/>
              <a:t>Goal</a:t>
            </a:r>
            <a:r>
              <a:rPr lang="es-ES_tradnl" dirty="0"/>
              <a:t>: </a:t>
            </a:r>
            <a:r>
              <a:rPr lang="es-ES_tradnl" dirty="0" err="1"/>
              <a:t>to</a:t>
            </a:r>
            <a:r>
              <a:rPr lang="es-ES_tradnl" dirty="0"/>
              <a:t> </a:t>
            </a:r>
            <a:r>
              <a:rPr lang="es-ES_tradnl" dirty="0" err="1"/>
              <a:t>quickly</a:t>
            </a:r>
            <a:r>
              <a:rPr lang="es-ES_tradnl" dirty="0"/>
              <a:t> </a:t>
            </a:r>
            <a:r>
              <a:rPr lang="es-ES_tradnl" dirty="0" err="1"/>
              <a:t>find</a:t>
            </a:r>
            <a:r>
              <a:rPr lang="es-ES_tradnl" dirty="0"/>
              <a:t> </a:t>
            </a:r>
            <a:r>
              <a:rPr lang="es-ES_tradnl" dirty="0" err="1"/>
              <a:t>issues</a:t>
            </a:r>
            <a:r>
              <a:rPr lang="es-ES_tradnl" dirty="0"/>
              <a:t> </a:t>
            </a:r>
            <a:r>
              <a:rPr lang="es-ES_tradnl" dirty="0" err="1"/>
              <a:t>across</a:t>
            </a:r>
            <a:r>
              <a:rPr lang="es-ES_tradnl" dirty="0"/>
              <a:t> a </a:t>
            </a:r>
            <a:r>
              <a:rPr lang="es-ES_tradnl" dirty="0" err="1"/>
              <a:t>large</a:t>
            </a:r>
            <a:r>
              <a:rPr lang="es-ES_tradnl" dirty="0"/>
              <a:t> set </a:t>
            </a:r>
            <a:r>
              <a:rPr lang="es-ES_tradnl" dirty="0" err="1"/>
              <a:t>of</a:t>
            </a:r>
            <a:r>
              <a:rPr lang="es-ES_tradnl" dirty="0"/>
              <a:t> </a:t>
            </a:r>
            <a:r>
              <a:rPr lang="es-ES_tradnl" dirty="0" err="1"/>
              <a:t>dynamically</a:t>
            </a:r>
            <a:r>
              <a:rPr lang="es-ES_tradnl" dirty="0"/>
              <a:t> </a:t>
            </a:r>
            <a:r>
              <a:rPr lang="es-ES_tradnl" dirty="0" err="1"/>
              <a:t>changing</a:t>
            </a:r>
            <a:r>
              <a:rPr lang="es-ES_tradnl" dirty="0"/>
              <a:t> data:</a:t>
            </a:r>
          </a:p>
          <a:p>
            <a:pPr lvl="1"/>
            <a:r>
              <a:rPr lang="es-ES_tradnl" dirty="0" err="1"/>
              <a:t>Example</a:t>
            </a:r>
            <a:r>
              <a:rPr lang="es-ES_tradnl" dirty="0"/>
              <a:t>: </a:t>
            </a:r>
            <a:r>
              <a:rPr lang="es-ES_tradnl" dirty="0" err="1"/>
              <a:t>Where</a:t>
            </a:r>
            <a:r>
              <a:rPr lang="es-ES_tradnl" dirty="0"/>
              <a:t> are gas </a:t>
            </a:r>
            <a:r>
              <a:rPr lang="es-ES_tradnl" dirty="0" err="1"/>
              <a:t>sensors</a:t>
            </a:r>
            <a:r>
              <a:rPr lang="es-ES_tradnl" dirty="0"/>
              <a:t> </a:t>
            </a:r>
            <a:r>
              <a:rPr lang="es-ES_tradnl" dirty="0" err="1"/>
              <a:t>triggering</a:t>
            </a:r>
            <a:r>
              <a:rPr lang="es-ES_tradnl" dirty="0"/>
              <a:t> </a:t>
            </a:r>
            <a:r>
              <a:rPr lang="es-ES_tradnl" dirty="0" err="1"/>
              <a:t>alarms</a:t>
            </a:r>
            <a:r>
              <a:rPr lang="es-ES_tradnl" dirty="0"/>
              <a:t>?</a:t>
            </a:r>
          </a:p>
          <a:p>
            <a:pPr lvl="1"/>
            <a:r>
              <a:rPr lang="es-ES_tradnl" dirty="0" err="1"/>
              <a:t>How</a:t>
            </a:r>
            <a:r>
              <a:rPr lang="es-ES_tradnl" dirty="0"/>
              <a:t> </a:t>
            </a:r>
            <a:r>
              <a:rPr lang="es-ES_tradnl" dirty="0" err="1"/>
              <a:t>widespread</a:t>
            </a:r>
            <a:r>
              <a:rPr lang="es-ES_tradnl" dirty="0"/>
              <a:t> </a:t>
            </a:r>
            <a:r>
              <a:rPr lang="es-ES_tradnl" dirty="0" err="1"/>
              <a:t>is</a:t>
            </a:r>
            <a:r>
              <a:rPr lang="es-ES_tradnl" dirty="0"/>
              <a:t> </a:t>
            </a:r>
            <a:r>
              <a:rPr lang="es-ES_tradnl" dirty="0" err="1"/>
              <a:t>the</a:t>
            </a:r>
            <a:r>
              <a:rPr lang="es-ES_tradnl" dirty="0"/>
              <a:t> </a:t>
            </a:r>
            <a:r>
              <a:rPr lang="es-ES_tradnl" dirty="0" err="1"/>
              <a:t>problem</a:t>
            </a:r>
            <a:r>
              <a:rPr lang="es-ES_tradnl" dirty="0"/>
              <a:t> and </a:t>
            </a:r>
            <a:r>
              <a:rPr lang="es-ES_tradnl" dirty="0" err="1"/>
              <a:t>how</a:t>
            </a:r>
            <a:r>
              <a:rPr lang="es-ES_tradnl" dirty="0"/>
              <a:t> </a:t>
            </a:r>
            <a:r>
              <a:rPr lang="es-ES_tradnl" dirty="0" err="1"/>
              <a:t>is</a:t>
            </a:r>
            <a:r>
              <a:rPr lang="es-ES_tradnl" dirty="0"/>
              <a:t> </a:t>
            </a:r>
            <a:r>
              <a:rPr lang="es-ES_tradnl" dirty="0" err="1"/>
              <a:t>it</a:t>
            </a:r>
            <a:r>
              <a:rPr lang="es-ES_tradnl" dirty="0"/>
              <a:t> </a:t>
            </a:r>
            <a:r>
              <a:rPr lang="es-ES_tradnl" dirty="0" err="1"/>
              <a:t>evolving</a:t>
            </a:r>
            <a:r>
              <a:rPr lang="es-ES_tradnl" dirty="0"/>
              <a:t>?</a:t>
            </a:r>
          </a:p>
          <a:p>
            <a:pPr marL="342900" indent="-342900">
              <a:buFont typeface="Arial" panose="020B0604020202020204" pitchFamily="34" charset="0"/>
              <a:buChar char="•"/>
            </a:pPr>
            <a:r>
              <a:rPr lang="es-ES_tradnl" b="1" dirty="0" err="1"/>
              <a:t>How</a:t>
            </a:r>
            <a:r>
              <a:rPr lang="es-ES_tradnl" dirty="0"/>
              <a:t>: </a:t>
            </a:r>
            <a:r>
              <a:rPr lang="es-ES_tradnl" dirty="0" err="1"/>
              <a:t>Aggregate</a:t>
            </a:r>
            <a:r>
              <a:rPr lang="es-ES_tradnl" dirty="0"/>
              <a:t> a digital </a:t>
            </a:r>
            <a:r>
              <a:rPr lang="es-ES_tradnl" dirty="0" err="1"/>
              <a:t>twin’s</a:t>
            </a:r>
            <a:r>
              <a:rPr lang="es-ES_tradnl" dirty="0"/>
              <a:t> </a:t>
            </a:r>
            <a:r>
              <a:rPr lang="es-ES_tradnl" dirty="0" err="1"/>
              <a:t>property</a:t>
            </a:r>
            <a:r>
              <a:rPr lang="es-ES_tradnl" dirty="0"/>
              <a:t> </a:t>
            </a:r>
            <a:r>
              <a:rPr lang="es-ES_tradnl" dirty="0" err="1"/>
              <a:t>value</a:t>
            </a:r>
            <a:r>
              <a:rPr lang="es-ES_tradnl" dirty="0"/>
              <a:t> </a:t>
            </a:r>
            <a:r>
              <a:rPr lang="es-ES_tradnl" dirty="0" err="1"/>
              <a:t>across</a:t>
            </a:r>
            <a:r>
              <a:rPr lang="es-ES_tradnl" dirty="0"/>
              <a:t> </a:t>
            </a:r>
            <a:r>
              <a:rPr lang="es-ES_tradnl" dirty="0" err="1"/>
              <a:t>all</a:t>
            </a:r>
            <a:r>
              <a:rPr lang="es-ES_tradnl" dirty="0"/>
              <a:t> </a:t>
            </a:r>
            <a:r>
              <a:rPr lang="es-ES_tradnl" dirty="0" err="1"/>
              <a:t>instances</a:t>
            </a:r>
            <a:r>
              <a:rPr lang="es-ES_tradnl" dirty="0"/>
              <a:t> and </a:t>
            </a:r>
            <a:r>
              <a:rPr lang="es-ES_tradnl" dirty="0" err="1"/>
              <a:t>group</a:t>
            </a:r>
            <a:r>
              <a:rPr lang="es-ES_tradnl" dirty="0"/>
              <a:t> </a:t>
            </a:r>
            <a:r>
              <a:rPr lang="es-ES_tradnl" dirty="0" err="1"/>
              <a:t>by</a:t>
            </a:r>
            <a:r>
              <a:rPr lang="es-ES_tradnl" dirty="0"/>
              <a:t> </a:t>
            </a:r>
            <a:r>
              <a:rPr lang="es-ES_tradnl" dirty="0" err="1"/>
              <a:t>the</a:t>
            </a:r>
            <a:r>
              <a:rPr lang="es-ES_tradnl" dirty="0"/>
              <a:t> </a:t>
            </a:r>
            <a:r>
              <a:rPr lang="es-ES_tradnl" dirty="0" err="1"/>
              <a:t>value</a:t>
            </a:r>
            <a:r>
              <a:rPr lang="es-ES_tradnl" dirty="0"/>
              <a:t> </a:t>
            </a:r>
            <a:r>
              <a:rPr lang="es-ES_tradnl" dirty="0" err="1"/>
              <a:t>of</a:t>
            </a:r>
            <a:r>
              <a:rPr lang="es-ES_tradnl" dirty="0"/>
              <a:t> </a:t>
            </a:r>
            <a:r>
              <a:rPr lang="es-ES_tradnl" dirty="0" err="1"/>
              <a:t>another</a:t>
            </a:r>
            <a:r>
              <a:rPr lang="es-ES_tradnl" dirty="0"/>
              <a:t> </a:t>
            </a:r>
            <a:r>
              <a:rPr lang="es-ES_tradnl" dirty="0" err="1"/>
              <a:t>property</a:t>
            </a:r>
            <a:r>
              <a:rPr lang="es-ES_tradnl" dirty="0"/>
              <a:t>.</a:t>
            </a:r>
          </a:p>
          <a:p>
            <a:pPr marL="800100" lvl="1" indent="-342900"/>
            <a:r>
              <a:rPr lang="es-ES_tradnl" dirty="0" err="1"/>
              <a:t>Example</a:t>
            </a:r>
            <a:r>
              <a:rPr lang="es-ES_tradnl" dirty="0"/>
              <a:t>: Show </a:t>
            </a:r>
            <a:r>
              <a:rPr lang="es-ES_tradnl" dirty="0" err="1"/>
              <a:t>the</a:t>
            </a:r>
            <a:r>
              <a:rPr lang="es-ES_tradnl" dirty="0"/>
              <a:t> </a:t>
            </a:r>
            <a:r>
              <a:rPr lang="es-ES_tradnl" dirty="0" err="1"/>
              <a:t>number</a:t>
            </a:r>
            <a:r>
              <a:rPr lang="es-ES_tradnl" dirty="0"/>
              <a:t> </a:t>
            </a:r>
            <a:r>
              <a:rPr lang="es-ES_tradnl" dirty="0" err="1"/>
              <a:t>of</a:t>
            </a:r>
            <a:r>
              <a:rPr lang="es-ES_tradnl" dirty="0"/>
              <a:t> </a:t>
            </a:r>
            <a:r>
              <a:rPr lang="es-ES_tradnl" dirty="0" err="1"/>
              <a:t>alarmed</a:t>
            </a:r>
            <a:r>
              <a:rPr lang="es-ES_tradnl" dirty="0"/>
              <a:t> gas </a:t>
            </a:r>
            <a:r>
              <a:rPr lang="es-ES_tradnl" dirty="0" err="1"/>
              <a:t>sensors</a:t>
            </a:r>
            <a:r>
              <a:rPr lang="es-ES_tradnl" dirty="0"/>
              <a:t> </a:t>
            </a:r>
            <a:r>
              <a:rPr lang="es-ES_tradnl" dirty="0" err="1"/>
              <a:t>by</a:t>
            </a:r>
            <a:r>
              <a:rPr lang="es-ES_tradnl" dirty="0"/>
              <a:t> site.</a:t>
            </a:r>
          </a:p>
        </p:txBody>
      </p:sp>
      <p:sp>
        <p:nvSpPr>
          <p:cNvPr id="8" name="Rectangle 7">
            <a:extLst>
              <a:ext uri="{FF2B5EF4-FFF2-40B4-BE49-F238E27FC236}">
                <a16:creationId xmlns:a16="http://schemas.microsoft.com/office/drawing/2014/main" id="{002DC24C-4850-4F34-88E1-324E4DEADE6C}"/>
              </a:ext>
            </a:extLst>
          </p:cNvPr>
          <p:cNvSpPr/>
          <p:nvPr/>
        </p:nvSpPr>
        <p:spPr>
          <a:xfrm>
            <a:off x="6577903" y="2390392"/>
            <a:ext cx="826851" cy="1846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a:extLst>
              <a:ext uri="{FF2B5EF4-FFF2-40B4-BE49-F238E27FC236}">
                <a16:creationId xmlns:a16="http://schemas.microsoft.com/office/drawing/2014/main" id="{696519B0-C99B-462B-B3C6-E084B3C49F4E}"/>
              </a:ext>
            </a:extLst>
          </p:cNvPr>
          <p:cNvSpPr>
            <a:spLocks noGrp="1"/>
          </p:cNvSpPr>
          <p:nvPr>
            <p:ph type="ftr" sz="quarter" idx="11"/>
          </p:nvPr>
        </p:nvSpPr>
        <p:spPr>
          <a:xfrm>
            <a:off x="3352800" y="6356350"/>
            <a:ext cx="5486400" cy="365125"/>
          </a:xfrm>
        </p:spPr>
        <p:txBody>
          <a:bodyPr/>
          <a:lstStyle/>
          <a:p>
            <a:r>
              <a:rPr lang="en-US" dirty="0"/>
              <a:t>© ScaleOut Software, Inc.</a:t>
            </a:r>
          </a:p>
        </p:txBody>
      </p:sp>
      <p:grpSp>
        <p:nvGrpSpPr>
          <p:cNvPr id="11" name="Group 10">
            <a:extLst>
              <a:ext uri="{FF2B5EF4-FFF2-40B4-BE49-F238E27FC236}">
                <a16:creationId xmlns:a16="http://schemas.microsoft.com/office/drawing/2014/main" id="{00F9FB3A-DA11-C4CF-44B2-DC2706CBC226}"/>
              </a:ext>
            </a:extLst>
          </p:cNvPr>
          <p:cNvGrpSpPr/>
          <p:nvPr/>
        </p:nvGrpSpPr>
        <p:grpSpPr>
          <a:xfrm>
            <a:off x="6096001" y="3396985"/>
            <a:ext cx="4861302" cy="1717456"/>
            <a:chOff x="5252562" y="3609128"/>
            <a:chExt cx="5708332" cy="2552633"/>
          </a:xfrm>
        </p:grpSpPr>
        <p:pic>
          <p:nvPicPr>
            <p:cNvPr id="12" name="Picture 4">
              <a:extLst>
                <a:ext uri="{FF2B5EF4-FFF2-40B4-BE49-F238E27FC236}">
                  <a16:creationId xmlns:a16="http://schemas.microsoft.com/office/drawing/2014/main" id="{B57F9E87-9222-429C-417C-AF2139A61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2562" y="3609128"/>
              <a:ext cx="5708332" cy="244458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7D3EEE6-C630-E56C-97FF-440E9B36CA43}"/>
                </a:ext>
              </a:extLst>
            </p:cNvPr>
            <p:cNvSpPr/>
            <p:nvPr/>
          </p:nvSpPr>
          <p:spPr>
            <a:xfrm>
              <a:off x="5346441" y="3672419"/>
              <a:ext cx="5486401" cy="2489342"/>
            </a:xfrm>
            <a:prstGeom prst="rect">
              <a:avLst/>
            </a:prstGeom>
            <a:noFill/>
            <a:ln>
              <a:solidFill>
                <a:srgbClr val="0070C0"/>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FC527E34-122B-77DD-2E0C-801AE040611C}"/>
              </a:ext>
            </a:extLst>
          </p:cNvPr>
          <p:cNvGrpSpPr/>
          <p:nvPr/>
        </p:nvGrpSpPr>
        <p:grpSpPr>
          <a:xfrm>
            <a:off x="6193627" y="1139725"/>
            <a:ext cx="4647438" cy="1958552"/>
            <a:chOff x="5346441" y="961074"/>
            <a:chExt cx="5505061" cy="2489342"/>
          </a:xfrm>
        </p:grpSpPr>
        <p:pic>
          <p:nvPicPr>
            <p:cNvPr id="15" name="Picture 2">
              <a:extLst>
                <a:ext uri="{FF2B5EF4-FFF2-40B4-BE49-F238E27FC236}">
                  <a16:creationId xmlns:a16="http://schemas.microsoft.com/office/drawing/2014/main" id="{A4B740B5-E7DE-C765-ADAD-133C9CB45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441" y="961074"/>
              <a:ext cx="5505061" cy="2457814"/>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E3E66C3-D5BF-F7C8-A6A6-1E9DE14B93EC}"/>
                </a:ext>
              </a:extLst>
            </p:cNvPr>
            <p:cNvSpPr/>
            <p:nvPr/>
          </p:nvSpPr>
          <p:spPr>
            <a:xfrm>
              <a:off x="5346441" y="961074"/>
              <a:ext cx="5486401" cy="2489342"/>
            </a:xfrm>
            <a:prstGeom prst="rect">
              <a:avLst/>
            </a:prstGeom>
            <a:noFill/>
            <a:ln>
              <a:solidFill>
                <a:srgbClr val="0070C0"/>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BAE32194-DEEA-734D-7BCA-E84B644EE40A}"/>
              </a:ext>
            </a:extLst>
          </p:cNvPr>
          <p:cNvSpPr txBox="1"/>
          <p:nvPr/>
        </p:nvSpPr>
        <p:spPr>
          <a:xfrm>
            <a:off x="6076831" y="5414256"/>
            <a:ext cx="4748481" cy="646331"/>
          </a:xfrm>
          <a:prstGeom prst="rect">
            <a:avLst/>
          </a:prstGeom>
          <a:noFill/>
        </p:spPr>
        <p:txBody>
          <a:bodyPr wrap="square" rtlCol="0">
            <a:spAutoFit/>
          </a:bodyPr>
          <a:lstStyle/>
          <a:p>
            <a:pPr algn="ctr"/>
            <a:r>
              <a:rPr lang="en-US" dirty="0"/>
              <a:t>Examples of Aggregate Analysis for a Contact Tracing Application</a:t>
            </a:r>
          </a:p>
        </p:txBody>
      </p:sp>
    </p:spTree>
    <p:extLst>
      <p:ext uri="{BB962C8B-B14F-4D97-AF65-F5344CB8AC3E}">
        <p14:creationId xmlns:p14="http://schemas.microsoft.com/office/powerpoint/2010/main" val="3676379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How</a:t>
            </a:r>
            <a:r>
              <a:rPr lang="es-ES_tradnl" dirty="0"/>
              <a:t> </a:t>
            </a:r>
            <a:r>
              <a:rPr lang="es-ES_tradnl" dirty="0" err="1"/>
              <a:t>Aggregate</a:t>
            </a:r>
            <a:r>
              <a:rPr lang="es-ES_tradnl" dirty="0"/>
              <a:t> </a:t>
            </a:r>
            <a:r>
              <a:rPr lang="es-ES_tradnl" dirty="0" err="1"/>
              <a:t>Analysis</a:t>
            </a:r>
            <a:r>
              <a:rPr lang="es-ES_tradnl" dirty="0"/>
              <a:t> Works</a:t>
            </a:r>
          </a:p>
        </p:txBody>
      </p:sp>
      <p:sp>
        <p:nvSpPr>
          <p:cNvPr id="3" name="Marcador de contenido 2"/>
          <p:cNvSpPr>
            <a:spLocks noGrp="1"/>
          </p:cNvSpPr>
          <p:nvPr>
            <p:ph idx="1"/>
          </p:nvPr>
        </p:nvSpPr>
        <p:spPr>
          <a:xfrm>
            <a:off x="543129" y="1167515"/>
            <a:ext cx="5200158" cy="4710526"/>
          </a:xfrm>
          <a:effectLst/>
        </p:spPr>
        <p:txBody>
          <a:bodyPr>
            <a:normAutofit/>
          </a:bodyPr>
          <a:lstStyle/>
          <a:p>
            <a:r>
              <a:rPr lang="es-ES_tradnl" dirty="0"/>
              <a:t>Uses a </a:t>
            </a:r>
            <a:r>
              <a:rPr lang="es-ES_tradnl" dirty="0" err="1"/>
              <a:t>well</a:t>
            </a:r>
            <a:r>
              <a:rPr lang="es-ES_tradnl" dirty="0"/>
              <a:t> </a:t>
            </a:r>
            <a:r>
              <a:rPr lang="es-ES_tradnl" dirty="0" err="1"/>
              <a:t>known</a:t>
            </a:r>
            <a:r>
              <a:rPr lang="es-ES_tradnl" dirty="0"/>
              <a:t>, data-</a:t>
            </a:r>
            <a:r>
              <a:rPr lang="es-ES_tradnl" dirty="0" err="1"/>
              <a:t>parallel</a:t>
            </a:r>
            <a:r>
              <a:rPr lang="es-ES_tradnl" dirty="0"/>
              <a:t> </a:t>
            </a:r>
            <a:r>
              <a:rPr lang="es-ES_tradnl" dirty="0" err="1"/>
              <a:t>algorithm</a:t>
            </a:r>
            <a:r>
              <a:rPr lang="es-ES_tradnl" dirty="0"/>
              <a:t> </a:t>
            </a:r>
            <a:r>
              <a:rPr lang="es-ES_tradnl" dirty="0" err="1"/>
              <a:t>called</a:t>
            </a:r>
            <a:r>
              <a:rPr lang="es-ES_tradnl" dirty="0"/>
              <a:t> “MapReduce”.</a:t>
            </a:r>
          </a:p>
          <a:p>
            <a:pPr lvl="1"/>
            <a:r>
              <a:rPr lang="es-ES_tradnl" dirty="0"/>
              <a:t>Similar </a:t>
            </a:r>
            <a:r>
              <a:rPr lang="es-ES_tradnl" dirty="0" err="1"/>
              <a:t>to</a:t>
            </a:r>
            <a:r>
              <a:rPr lang="es-ES_tradnl" dirty="0"/>
              <a:t> a “</a:t>
            </a:r>
            <a:r>
              <a:rPr lang="es-ES_tradnl" dirty="0" err="1"/>
              <a:t>pivot</a:t>
            </a:r>
            <a:r>
              <a:rPr lang="es-ES_tradnl" dirty="0"/>
              <a:t> table”</a:t>
            </a:r>
          </a:p>
          <a:p>
            <a:r>
              <a:rPr lang="es-ES_tradnl" dirty="0" err="1"/>
              <a:t>Typically</a:t>
            </a:r>
            <a:r>
              <a:rPr lang="es-ES_tradnl" dirty="0"/>
              <a:t> run offline in “</a:t>
            </a:r>
            <a:r>
              <a:rPr lang="es-ES_tradnl" dirty="0" err="1"/>
              <a:t>big</a:t>
            </a:r>
            <a:r>
              <a:rPr lang="es-ES_tradnl" dirty="0"/>
              <a:t> data” </a:t>
            </a:r>
            <a:r>
              <a:rPr lang="es-ES_tradnl" dirty="0" err="1"/>
              <a:t>platforms</a:t>
            </a:r>
            <a:r>
              <a:rPr lang="es-ES_tradnl" dirty="0"/>
              <a:t>.</a:t>
            </a:r>
          </a:p>
          <a:p>
            <a:r>
              <a:rPr lang="es-ES_tradnl" dirty="0" err="1"/>
              <a:t>In-memory</a:t>
            </a:r>
            <a:r>
              <a:rPr lang="es-ES_tradnl" dirty="0"/>
              <a:t> </a:t>
            </a:r>
            <a:r>
              <a:rPr lang="es-ES_tradnl" dirty="0" err="1"/>
              <a:t>storage</a:t>
            </a:r>
            <a:r>
              <a:rPr lang="es-ES_tradnl" dirty="0"/>
              <a:t> </a:t>
            </a:r>
            <a:r>
              <a:rPr lang="es-ES_tradnl" dirty="0" err="1"/>
              <a:t>of</a:t>
            </a:r>
            <a:r>
              <a:rPr lang="es-ES_tradnl" dirty="0"/>
              <a:t> digital </a:t>
            </a:r>
            <a:r>
              <a:rPr lang="es-ES_tradnl" dirty="0" err="1"/>
              <a:t>twins</a:t>
            </a:r>
            <a:r>
              <a:rPr lang="es-ES_tradnl" dirty="0"/>
              <a:t> </a:t>
            </a:r>
            <a:r>
              <a:rPr lang="es-ES_tradnl" dirty="0" err="1"/>
              <a:t>allows</a:t>
            </a:r>
            <a:r>
              <a:rPr lang="es-ES_tradnl" dirty="0"/>
              <a:t> </a:t>
            </a:r>
            <a:r>
              <a:rPr lang="es-ES_tradnl" dirty="0" err="1"/>
              <a:t>it</a:t>
            </a:r>
            <a:r>
              <a:rPr lang="es-ES_tradnl" dirty="0"/>
              <a:t> </a:t>
            </a:r>
            <a:r>
              <a:rPr lang="es-ES_tradnl" dirty="0" err="1"/>
              <a:t>to</a:t>
            </a:r>
            <a:r>
              <a:rPr lang="es-ES_tradnl" dirty="0"/>
              <a:t> run </a:t>
            </a:r>
            <a:r>
              <a:rPr lang="es-ES_tradnl" dirty="0" err="1"/>
              <a:t>concurrently</a:t>
            </a:r>
            <a:r>
              <a:rPr lang="es-ES_tradnl" dirty="0"/>
              <a:t> </a:t>
            </a:r>
            <a:r>
              <a:rPr lang="es-ES_tradnl" dirty="0" err="1"/>
              <a:t>with</a:t>
            </a:r>
            <a:r>
              <a:rPr lang="es-ES_tradnl" dirty="0"/>
              <a:t> </a:t>
            </a:r>
            <a:r>
              <a:rPr lang="es-ES_tradnl" dirty="0" err="1"/>
              <a:t>message</a:t>
            </a:r>
            <a:r>
              <a:rPr lang="es-ES_tradnl" dirty="0"/>
              <a:t> </a:t>
            </a:r>
            <a:r>
              <a:rPr lang="es-ES_tradnl" dirty="0" err="1"/>
              <a:t>processing</a:t>
            </a:r>
            <a:r>
              <a:rPr lang="es-ES_tradnl" dirty="0"/>
              <a:t>.</a:t>
            </a:r>
          </a:p>
          <a:p>
            <a:r>
              <a:rPr lang="es-ES_tradnl" dirty="0" err="1"/>
              <a:t>Automatically</a:t>
            </a:r>
            <a:r>
              <a:rPr lang="es-ES_tradnl" dirty="0"/>
              <a:t> </a:t>
            </a:r>
            <a:r>
              <a:rPr lang="es-ES_tradnl" dirty="0" err="1"/>
              <a:t>aggregates</a:t>
            </a:r>
            <a:r>
              <a:rPr lang="es-ES_tradnl" dirty="0"/>
              <a:t> data </a:t>
            </a:r>
            <a:r>
              <a:rPr lang="es-ES_tradnl" dirty="0" err="1"/>
              <a:t>stored</a:t>
            </a:r>
            <a:r>
              <a:rPr lang="es-ES_tradnl" dirty="0"/>
              <a:t> in </a:t>
            </a:r>
            <a:r>
              <a:rPr lang="es-ES_tradnl" dirty="0" err="1"/>
              <a:t>all</a:t>
            </a:r>
            <a:r>
              <a:rPr lang="es-ES_tradnl" dirty="0"/>
              <a:t> digital </a:t>
            </a:r>
            <a:r>
              <a:rPr lang="es-ES_tradnl" dirty="0" err="1"/>
              <a:t>twins</a:t>
            </a:r>
            <a:r>
              <a:rPr lang="es-ES_tradnl" dirty="0"/>
              <a:t> </a:t>
            </a:r>
            <a:r>
              <a:rPr lang="es-ES_tradnl" dirty="0" err="1"/>
              <a:t>for</a:t>
            </a:r>
            <a:r>
              <a:rPr lang="es-ES_tradnl" dirty="0"/>
              <a:t> a </a:t>
            </a:r>
            <a:r>
              <a:rPr lang="es-ES_tradnl" dirty="0" err="1"/>
              <a:t>specific</a:t>
            </a:r>
            <a:r>
              <a:rPr lang="es-ES_tradnl" dirty="0"/>
              <a:t> </a:t>
            </a:r>
            <a:r>
              <a:rPr lang="es-ES_tradnl" dirty="0" err="1"/>
              <a:t>model</a:t>
            </a:r>
            <a:r>
              <a:rPr lang="es-ES_tradnl" dirty="0"/>
              <a:t>.</a:t>
            </a:r>
          </a:p>
        </p:txBody>
      </p:sp>
      <p:pic>
        <p:nvPicPr>
          <p:cNvPr id="4" name="Picture 3">
            <a:extLst>
              <a:ext uri="{FF2B5EF4-FFF2-40B4-BE49-F238E27FC236}">
                <a16:creationId xmlns:a16="http://schemas.microsoft.com/office/drawing/2014/main" id="{30765785-86D1-4D6E-8077-7645CEA2A3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8290" y="1344744"/>
            <a:ext cx="5013771" cy="4172792"/>
          </a:xfrm>
          <a:prstGeom prst="rect">
            <a:avLst/>
          </a:prstGeom>
        </p:spPr>
      </p:pic>
      <p:sp>
        <p:nvSpPr>
          <p:cNvPr id="5" name="TextBox 4">
            <a:extLst>
              <a:ext uri="{FF2B5EF4-FFF2-40B4-BE49-F238E27FC236}">
                <a16:creationId xmlns:a16="http://schemas.microsoft.com/office/drawing/2014/main" id="{4B8160DA-64F6-4E09-815E-9334AB881E05}"/>
              </a:ext>
            </a:extLst>
          </p:cNvPr>
          <p:cNvSpPr txBox="1"/>
          <p:nvPr/>
        </p:nvSpPr>
        <p:spPr>
          <a:xfrm>
            <a:off x="7858194" y="5508709"/>
            <a:ext cx="2293961" cy="369332"/>
          </a:xfrm>
          <a:prstGeom prst="rect">
            <a:avLst/>
          </a:prstGeom>
          <a:noFill/>
        </p:spPr>
        <p:txBody>
          <a:bodyPr wrap="none" rtlCol="0">
            <a:spAutoFit/>
          </a:bodyPr>
          <a:lstStyle/>
          <a:p>
            <a:pPr algn="ctr"/>
            <a:r>
              <a:rPr lang="en-US" dirty="0"/>
              <a:t>MapReduce Data Flow</a:t>
            </a:r>
          </a:p>
        </p:txBody>
      </p:sp>
      <p:sp>
        <p:nvSpPr>
          <p:cNvPr id="6" name="TextBox 5">
            <a:extLst>
              <a:ext uri="{FF2B5EF4-FFF2-40B4-BE49-F238E27FC236}">
                <a16:creationId xmlns:a16="http://schemas.microsoft.com/office/drawing/2014/main" id="{FB8ACD25-12F4-4CEE-B6CD-26029D58FE0F}"/>
              </a:ext>
            </a:extLst>
          </p:cNvPr>
          <p:cNvSpPr txBox="1"/>
          <p:nvPr/>
        </p:nvSpPr>
        <p:spPr>
          <a:xfrm>
            <a:off x="8252851" y="2315133"/>
            <a:ext cx="1508746" cy="246221"/>
          </a:xfrm>
          <a:prstGeom prst="rect">
            <a:avLst/>
          </a:prstGeom>
          <a:solidFill>
            <a:srgbClr val="FFFFFF"/>
          </a:solidFill>
        </p:spPr>
        <p:txBody>
          <a:bodyPr wrap="none" rtlCol="0">
            <a:spAutoFit/>
          </a:bodyPr>
          <a:lstStyle/>
          <a:p>
            <a:pPr algn="ctr"/>
            <a:r>
              <a:rPr lang="en-US" sz="1000" b="1" dirty="0"/>
              <a:t>Digital twin state objects</a:t>
            </a:r>
          </a:p>
        </p:txBody>
      </p:sp>
      <p:sp>
        <p:nvSpPr>
          <p:cNvPr id="7" name="TextBox 6">
            <a:extLst>
              <a:ext uri="{FF2B5EF4-FFF2-40B4-BE49-F238E27FC236}">
                <a16:creationId xmlns:a16="http://schemas.microsoft.com/office/drawing/2014/main" id="{5F294079-8DCA-4C38-B7F2-A9B683162AA5}"/>
              </a:ext>
            </a:extLst>
          </p:cNvPr>
          <p:cNvSpPr txBox="1"/>
          <p:nvPr/>
        </p:nvSpPr>
        <p:spPr>
          <a:xfrm>
            <a:off x="8428500" y="5254793"/>
            <a:ext cx="1180131" cy="246221"/>
          </a:xfrm>
          <a:prstGeom prst="rect">
            <a:avLst/>
          </a:prstGeom>
          <a:solidFill>
            <a:srgbClr val="FFFFFF"/>
          </a:solidFill>
        </p:spPr>
        <p:txBody>
          <a:bodyPr wrap="none" rtlCol="0">
            <a:spAutoFit/>
          </a:bodyPr>
          <a:lstStyle/>
          <a:p>
            <a:pPr algn="ctr"/>
            <a:r>
              <a:rPr lang="en-US" sz="1000" b="1" dirty="0"/>
              <a:t>Aggregated results</a:t>
            </a:r>
          </a:p>
        </p:txBody>
      </p:sp>
      <p:sp>
        <p:nvSpPr>
          <p:cNvPr id="8" name="Rectangle 7">
            <a:extLst>
              <a:ext uri="{FF2B5EF4-FFF2-40B4-BE49-F238E27FC236}">
                <a16:creationId xmlns:a16="http://schemas.microsoft.com/office/drawing/2014/main" id="{002DC24C-4850-4F34-88E1-324E4DEADE6C}"/>
              </a:ext>
            </a:extLst>
          </p:cNvPr>
          <p:cNvSpPr/>
          <p:nvPr/>
        </p:nvSpPr>
        <p:spPr>
          <a:xfrm>
            <a:off x="6577903" y="2390392"/>
            <a:ext cx="826851" cy="1846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6BD818B-62E5-4DDD-B699-D85554339B26}"/>
              </a:ext>
            </a:extLst>
          </p:cNvPr>
          <p:cNvSpPr/>
          <p:nvPr/>
        </p:nvSpPr>
        <p:spPr>
          <a:xfrm>
            <a:off x="7103192" y="5294905"/>
            <a:ext cx="826851" cy="1846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a:extLst>
              <a:ext uri="{FF2B5EF4-FFF2-40B4-BE49-F238E27FC236}">
                <a16:creationId xmlns:a16="http://schemas.microsoft.com/office/drawing/2014/main" id="{696519B0-C99B-462B-B3C6-E084B3C49F4E}"/>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6900238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2E37-8DDA-4EAF-B95D-001350CE430A}"/>
              </a:ext>
            </a:extLst>
          </p:cNvPr>
          <p:cNvSpPr>
            <a:spLocks noGrp="1"/>
          </p:cNvSpPr>
          <p:nvPr>
            <p:ph type="title"/>
          </p:nvPr>
        </p:nvSpPr>
        <p:spPr>
          <a:xfrm>
            <a:off x="838200" y="159421"/>
            <a:ext cx="10640438" cy="633681"/>
          </a:xfrm>
        </p:spPr>
        <p:txBody>
          <a:bodyPr/>
          <a:lstStyle/>
          <a:p>
            <a:r>
              <a:rPr lang="en-US" dirty="0"/>
              <a:t>Collecting Aggregate Statistics</a:t>
            </a:r>
          </a:p>
        </p:txBody>
      </p:sp>
      <p:sp>
        <p:nvSpPr>
          <p:cNvPr id="3" name="Content Placeholder 2">
            <a:extLst>
              <a:ext uri="{FF2B5EF4-FFF2-40B4-BE49-F238E27FC236}">
                <a16:creationId xmlns:a16="http://schemas.microsoft.com/office/drawing/2014/main" id="{116626D2-C922-485C-A022-51BEF4E21D57}"/>
              </a:ext>
            </a:extLst>
          </p:cNvPr>
          <p:cNvSpPr>
            <a:spLocks noGrp="1"/>
          </p:cNvSpPr>
          <p:nvPr>
            <p:ph idx="1"/>
          </p:nvPr>
        </p:nvSpPr>
        <p:spPr>
          <a:xfrm>
            <a:off x="838200" y="1488343"/>
            <a:ext cx="3004226" cy="4172766"/>
          </a:xfrm>
        </p:spPr>
        <p:txBody>
          <a:bodyPr/>
          <a:lstStyle/>
          <a:p>
            <a:r>
              <a:rPr lang="en-US" dirty="0"/>
              <a:t>“Widgets” can be created for digital twin models to display aggregate statistics:</a:t>
            </a:r>
          </a:p>
          <a:p>
            <a:pPr marL="342900" indent="-342900">
              <a:buFont typeface="Arial" panose="020B0604020202020204" pitchFamily="34" charset="0"/>
              <a:buChar char="•"/>
            </a:pPr>
            <a:r>
              <a:rPr lang="en-US" dirty="0"/>
              <a:t>Combines a selected state property by group.</a:t>
            </a:r>
          </a:p>
          <a:p>
            <a:pPr marL="342900" indent="-342900">
              <a:buFont typeface="Arial" panose="020B0604020202020204" pitchFamily="34" charset="0"/>
              <a:buChar char="•"/>
            </a:pPr>
            <a:r>
              <a:rPr lang="en-US" dirty="0"/>
              <a:t>Runs every few seconds.</a:t>
            </a:r>
          </a:p>
        </p:txBody>
      </p:sp>
      <p:pic>
        <p:nvPicPr>
          <p:cNvPr id="6" name="Content Placeholder 7">
            <a:extLst>
              <a:ext uri="{FF2B5EF4-FFF2-40B4-BE49-F238E27FC236}">
                <a16:creationId xmlns:a16="http://schemas.microsoft.com/office/drawing/2014/main" id="{83C478A5-DF92-4EA0-A6FC-DEE1F1C04A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9235" y="1605489"/>
            <a:ext cx="7254444" cy="374874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0EF77517-BDBA-433C-B4A4-D30F92BDA53A}"/>
              </a:ext>
            </a:extLst>
          </p:cNvPr>
          <p:cNvPicPr>
            <a:picLocks noChangeAspect="1"/>
          </p:cNvPicPr>
          <p:nvPr/>
        </p:nvPicPr>
        <p:blipFill>
          <a:blip r:embed="rId3"/>
          <a:stretch>
            <a:fillRect/>
          </a:stretch>
        </p:blipFill>
        <p:spPr>
          <a:xfrm>
            <a:off x="4079235" y="1605489"/>
            <a:ext cx="6814253" cy="3748746"/>
          </a:xfrm>
          <a:prstGeom prst="rect">
            <a:avLst/>
          </a:prstGeom>
          <a:effectLst>
            <a:outerShdw blurRad="50800" dist="38100" dir="2700000" algn="tl" rotWithShape="0">
              <a:prstClr val="black">
                <a:alpha val="40000"/>
              </a:prstClr>
            </a:outerShdw>
          </a:effectLst>
        </p:spPr>
      </p:pic>
      <p:sp>
        <p:nvSpPr>
          <p:cNvPr id="7" name="Footer Placeholder 3">
            <a:extLst>
              <a:ext uri="{FF2B5EF4-FFF2-40B4-BE49-F238E27FC236}">
                <a16:creationId xmlns:a16="http://schemas.microsoft.com/office/drawing/2014/main" id="{B1F267ED-4EB4-4081-9009-30CE638D13E1}"/>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55498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2E37-8DDA-4EAF-B95D-001350CE430A}"/>
              </a:ext>
            </a:extLst>
          </p:cNvPr>
          <p:cNvSpPr>
            <a:spLocks noGrp="1"/>
          </p:cNvSpPr>
          <p:nvPr>
            <p:ph type="title"/>
          </p:nvPr>
        </p:nvSpPr>
        <p:spPr>
          <a:xfrm>
            <a:off x="838200" y="159421"/>
            <a:ext cx="10640438" cy="633681"/>
          </a:xfrm>
        </p:spPr>
        <p:txBody>
          <a:bodyPr/>
          <a:lstStyle/>
          <a:p>
            <a:r>
              <a:rPr lang="en-US" dirty="0"/>
              <a:t>Querying Real-Time Digital Twin Instances</a:t>
            </a:r>
          </a:p>
        </p:txBody>
      </p:sp>
      <p:sp>
        <p:nvSpPr>
          <p:cNvPr id="3" name="Content Placeholder 2">
            <a:extLst>
              <a:ext uri="{FF2B5EF4-FFF2-40B4-BE49-F238E27FC236}">
                <a16:creationId xmlns:a16="http://schemas.microsoft.com/office/drawing/2014/main" id="{116626D2-C922-485C-A022-51BEF4E21D57}"/>
              </a:ext>
            </a:extLst>
          </p:cNvPr>
          <p:cNvSpPr>
            <a:spLocks noGrp="1"/>
          </p:cNvSpPr>
          <p:nvPr>
            <p:ph idx="1"/>
          </p:nvPr>
        </p:nvSpPr>
        <p:spPr>
          <a:xfrm>
            <a:off x="838201" y="1771136"/>
            <a:ext cx="3004226" cy="4172766"/>
          </a:xfrm>
        </p:spPr>
        <p:txBody>
          <a:bodyPr/>
          <a:lstStyle/>
          <a:p>
            <a:r>
              <a:rPr lang="en-US" dirty="0"/>
              <a:t>Instances can be queried using a simplified, UI-based version of SQL SELECT.</a:t>
            </a:r>
          </a:p>
          <a:p>
            <a:pPr marL="342900" indent="-342900">
              <a:buFont typeface="Arial" panose="020B0604020202020204" pitchFamily="34" charset="0"/>
              <a:buChar char="•"/>
            </a:pPr>
            <a:r>
              <a:rPr lang="en-US" dirty="0"/>
              <a:t>The number of records returned can be limited.</a:t>
            </a:r>
          </a:p>
          <a:p>
            <a:pPr marL="342900" indent="-342900">
              <a:buFont typeface="Arial" panose="020B0604020202020204" pitchFamily="34" charset="0"/>
              <a:buChar char="•"/>
            </a:pPr>
            <a:r>
              <a:rPr lang="en-US" dirty="0"/>
              <a:t>Runs in a few seconds.</a:t>
            </a:r>
          </a:p>
        </p:txBody>
      </p:sp>
      <p:pic>
        <p:nvPicPr>
          <p:cNvPr id="7" name="Picture 6" descr="A screenshot of a computer&#10;&#10;Description automatically generated">
            <a:extLst>
              <a:ext uri="{FF2B5EF4-FFF2-40B4-BE49-F238E27FC236}">
                <a16:creationId xmlns:a16="http://schemas.microsoft.com/office/drawing/2014/main" id="{137018D3-0D16-4D5F-98B1-338D6FDC7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333" y="957430"/>
            <a:ext cx="7165619" cy="5112433"/>
          </a:xfrm>
          <a:prstGeom prst="rect">
            <a:avLst/>
          </a:prstGeom>
        </p:spPr>
      </p:pic>
      <p:sp>
        <p:nvSpPr>
          <p:cNvPr id="5" name="Footer Placeholder 3">
            <a:extLst>
              <a:ext uri="{FF2B5EF4-FFF2-40B4-BE49-F238E27FC236}">
                <a16:creationId xmlns:a16="http://schemas.microsoft.com/office/drawing/2014/main" id="{6DC7C2E3-4BB1-4E75-98A3-E8C09F9E0AB3}"/>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9457685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47C56D-7C1D-4091-B575-930A5AE11A34}"/>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D9EB153C-4AC8-484A-A947-BD5E0AFE9536}"/>
              </a:ext>
            </a:extLst>
          </p:cNvPr>
          <p:cNvSpPr>
            <a:spLocks noGrp="1"/>
          </p:cNvSpPr>
          <p:nvPr>
            <p:ph type="sldNum" sz="quarter" idx="12"/>
          </p:nvPr>
        </p:nvSpPr>
        <p:spPr/>
        <p:txBody>
          <a:bodyPr/>
          <a:lstStyle/>
          <a:p>
            <a:fld id="{BD188CD3-179C-4C76-AE3D-EBE7AE601F5E}" type="slidenum">
              <a:rPr lang="en-US" smtClean="0"/>
              <a:t>96</a:t>
            </a:fld>
            <a:endParaRPr lang="en-US"/>
          </a:p>
        </p:txBody>
      </p:sp>
      <p:sp>
        <p:nvSpPr>
          <p:cNvPr id="6" name="TextBox 5">
            <a:extLst>
              <a:ext uri="{FF2B5EF4-FFF2-40B4-BE49-F238E27FC236}">
                <a16:creationId xmlns:a16="http://schemas.microsoft.com/office/drawing/2014/main" id="{039240CC-D611-4BC3-8E07-9740ABDEA2A9}"/>
              </a:ext>
            </a:extLst>
          </p:cNvPr>
          <p:cNvSpPr txBox="1"/>
          <p:nvPr/>
        </p:nvSpPr>
        <p:spPr>
          <a:xfrm>
            <a:off x="418872" y="906601"/>
            <a:ext cx="11354256" cy="4524315"/>
          </a:xfrm>
          <a:prstGeom prst="rect">
            <a:avLst/>
          </a:prstGeom>
          <a:noFill/>
        </p:spPr>
        <p:txBody>
          <a:bodyPr wrap="square" rtlCol="0">
            <a:spAutoFit/>
          </a:bodyPr>
          <a:lstStyle/>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r>
              <a:rPr lang="en-US" sz="7200" dirty="0">
                <a:solidFill>
                  <a:srgbClr val="0070C0"/>
                </a:solidFill>
                <a:latin typeface="Consolas" panose="020B0609020204030204" pitchFamily="49" charset="0"/>
              </a:rPr>
              <a:t>DEMO:</a:t>
            </a:r>
            <a:br>
              <a:rPr lang="en-US" sz="7200" dirty="0">
                <a:solidFill>
                  <a:srgbClr val="0070C0"/>
                </a:solidFill>
                <a:latin typeface="Consolas" panose="020B0609020204030204" pitchFamily="49" charset="0"/>
              </a:rPr>
            </a:br>
            <a:r>
              <a:rPr lang="en-US" sz="3600" dirty="0">
                <a:solidFill>
                  <a:srgbClr val="0070C0"/>
                </a:solidFill>
                <a:latin typeface="Consolas" panose="020B0609020204030204" pitchFamily="49" charset="0"/>
              </a:rPr>
              <a:t>Building and Running a Simulation for Workload Generation</a:t>
            </a:r>
            <a:endParaRPr lang="en-US" sz="7200" dirty="0">
              <a:solidFill>
                <a:srgbClr val="0070C0"/>
              </a:solidFill>
              <a:latin typeface="Consolas" panose="020B0609020204030204" pitchFamily="49" charset="0"/>
            </a:endParaRPr>
          </a:p>
          <a:p>
            <a:r>
              <a:rPr lang="en-US" dirty="0">
                <a:latin typeface="Consolas" panose="020B0609020204030204" pitchFamily="49" charset="0"/>
              </a:rPr>
              <a:t>                </a:t>
            </a:r>
          </a:p>
        </p:txBody>
      </p:sp>
      <p:cxnSp>
        <p:nvCxnSpPr>
          <p:cNvPr id="7" name="Straight Connector 6">
            <a:extLst>
              <a:ext uri="{FF2B5EF4-FFF2-40B4-BE49-F238E27FC236}">
                <a16:creationId xmlns:a16="http://schemas.microsoft.com/office/drawing/2014/main" id="{D036CB3A-D326-4E94-82D5-6EA907105FEC}"/>
              </a:ext>
            </a:extLst>
          </p:cNvPr>
          <p:cNvCxnSpPr>
            <a:cxnSpLocks/>
          </p:cNvCxnSpPr>
          <p:nvPr/>
        </p:nvCxnSpPr>
        <p:spPr>
          <a:xfrm>
            <a:off x="418872" y="3904058"/>
            <a:ext cx="1142194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292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47C56D-7C1D-4091-B575-930A5AE11A34}"/>
              </a:ext>
            </a:extLst>
          </p:cNvPr>
          <p:cNvSpPr>
            <a:spLocks noGrp="1"/>
          </p:cNvSpPr>
          <p:nvPr>
            <p:ph type="ftr" sz="quarter" idx="11"/>
          </p:nvPr>
        </p:nvSpPr>
        <p:spPr/>
        <p:txBody>
          <a:bodyPr/>
          <a:lstStyle/>
          <a:p>
            <a:r>
              <a:rPr lang="en-US"/>
              <a:t>© ScaleOut Software, Inc.</a:t>
            </a:r>
          </a:p>
        </p:txBody>
      </p:sp>
      <p:sp>
        <p:nvSpPr>
          <p:cNvPr id="5" name="Slide Number Placeholder 4">
            <a:extLst>
              <a:ext uri="{FF2B5EF4-FFF2-40B4-BE49-F238E27FC236}">
                <a16:creationId xmlns:a16="http://schemas.microsoft.com/office/drawing/2014/main" id="{D9EB153C-4AC8-484A-A947-BD5E0AFE9536}"/>
              </a:ext>
            </a:extLst>
          </p:cNvPr>
          <p:cNvSpPr>
            <a:spLocks noGrp="1"/>
          </p:cNvSpPr>
          <p:nvPr>
            <p:ph type="sldNum" sz="quarter" idx="12"/>
          </p:nvPr>
        </p:nvSpPr>
        <p:spPr/>
        <p:txBody>
          <a:bodyPr/>
          <a:lstStyle/>
          <a:p>
            <a:fld id="{BD188CD3-179C-4C76-AE3D-EBE7AE601F5E}" type="slidenum">
              <a:rPr lang="en-US" smtClean="0"/>
              <a:t>97</a:t>
            </a:fld>
            <a:endParaRPr lang="en-US"/>
          </a:p>
        </p:txBody>
      </p:sp>
      <p:sp>
        <p:nvSpPr>
          <p:cNvPr id="6" name="TextBox 5">
            <a:extLst>
              <a:ext uri="{FF2B5EF4-FFF2-40B4-BE49-F238E27FC236}">
                <a16:creationId xmlns:a16="http://schemas.microsoft.com/office/drawing/2014/main" id="{039240CC-D611-4BC3-8E07-9740ABDEA2A9}"/>
              </a:ext>
            </a:extLst>
          </p:cNvPr>
          <p:cNvSpPr txBox="1"/>
          <p:nvPr/>
        </p:nvSpPr>
        <p:spPr>
          <a:xfrm>
            <a:off x="418872" y="906601"/>
            <a:ext cx="11354256" cy="4524315"/>
          </a:xfrm>
          <a:prstGeom prst="rect">
            <a:avLst/>
          </a:prstGeom>
          <a:noFill/>
        </p:spPr>
        <p:txBody>
          <a:bodyPr wrap="square" rtlCol="0">
            <a:spAutoFit/>
          </a:bodyPr>
          <a:lstStyle/>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endParaRPr lang="en-US" dirty="0">
              <a:solidFill>
                <a:schemeClr val="accent6">
                  <a:lumMod val="75000"/>
                </a:schemeClr>
              </a:solidFill>
              <a:latin typeface="Consolas" panose="020B0609020204030204" pitchFamily="49" charset="0"/>
            </a:endParaRPr>
          </a:p>
          <a:p>
            <a:pPr algn="ctr"/>
            <a:r>
              <a:rPr lang="en-US" sz="7200" dirty="0">
                <a:solidFill>
                  <a:srgbClr val="0070C0"/>
                </a:solidFill>
                <a:latin typeface="Consolas" panose="020B0609020204030204" pitchFamily="49" charset="0"/>
              </a:rPr>
              <a:t>DEMO:</a:t>
            </a:r>
            <a:br>
              <a:rPr lang="en-US" sz="7200" dirty="0">
                <a:solidFill>
                  <a:srgbClr val="0070C0"/>
                </a:solidFill>
                <a:latin typeface="Consolas" panose="020B0609020204030204" pitchFamily="49" charset="0"/>
              </a:rPr>
            </a:br>
            <a:r>
              <a:rPr lang="en-US" sz="3600" dirty="0">
                <a:solidFill>
                  <a:srgbClr val="0070C0"/>
                </a:solidFill>
                <a:latin typeface="Consolas" panose="020B0609020204030204" pitchFamily="49" charset="0"/>
              </a:rPr>
              <a:t>Running Aggregate Analytics with the Evaluation Package</a:t>
            </a:r>
            <a:endParaRPr lang="en-US" sz="7200" dirty="0">
              <a:solidFill>
                <a:srgbClr val="0070C0"/>
              </a:solidFill>
              <a:latin typeface="Consolas" panose="020B0609020204030204" pitchFamily="49" charset="0"/>
            </a:endParaRPr>
          </a:p>
          <a:p>
            <a:r>
              <a:rPr lang="en-US" dirty="0">
                <a:latin typeface="Consolas" panose="020B0609020204030204" pitchFamily="49" charset="0"/>
              </a:rPr>
              <a:t>                </a:t>
            </a:r>
          </a:p>
        </p:txBody>
      </p:sp>
      <p:cxnSp>
        <p:nvCxnSpPr>
          <p:cNvPr id="7" name="Straight Connector 6">
            <a:extLst>
              <a:ext uri="{FF2B5EF4-FFF2-40B4-BE49-F238E27FC236}">
                <a16:creationId xmlns:a16="http://schemas.microsoft.com/office/drawing/2014/main" id="{D036CB3A-D326-4E94-82D5-6EA907105FEC}"/>
              </a:ext>
            </a:extLst>
          </p:cNvPr>
          <p:cNvCxnSpPr>
            <a:cxnSpLocks/>
          </p:cNvCxnSpPr>
          <p:nvPr/>
        </p:nvCxnSpPr>
        <p:spPr>
          <a:xfrm>
            <a:off x="418872" y="3904058"/>
            <a:ext cx="1142194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5465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Wrap</a:t>
            </a:r>
            <a:r>
              <a:rPr lang="es-ES_tradnl" dirty="0"/>
              <a:t>-Up</a:t>
            </a:r>
          </a:p>
        </p:txBody>
      </p:sp>
      <p:sp>
        <p:nvSpPr>
          <p:cNvPr id="3" name="Marcador de contenido 2"/>
          <p:cNvSpPr>
            <a:spLocks noGrp="1"/>
          </p:cNvSpPr>
          <p:nvPr>
            <p:ph idx="1"/>
          </p:nvPr>
        </p:nvSpPr>
        <p:spPr>
          <a:xfrm>
            <a:off x="567612" y="934645"/>
            <a:ext cx="9235066" cy="5194849"/>
          </a:xfrm>
          <a:effectLst/>
        </p:spPr>
        <p:txBody>
          <a:bodyPr>
            <a:normAutofit/>
          </a:bodyPr>
          <a:lstStyle/>
          <a:p>
            <a:pPr marL="0" indent="0">
              <a:buNone/>
            </a:pPr>
            <a:r>
              <a:rPr lang="en-US" dirty="0"/>
              <a:t>Digital twins:</a:t>
            </a:r>
          </a:p>
          <a:p>
            <a:pPr marL="342900" indent="-342900">
              <a:buFont typeface="Arial" panose="020B0604020202020204" pitchFamily="34" charset="0"/>
              <a:buChar char="•"/>
            </a:pPr>
            <a:r>
              <a:rPr lang="en-US" dirty="0"/>
              <a:t>Are </a:t>
            </a:r>
            <a:r>
              <a:rPr lang="en-US" i="1" dirty="0"/>
              <a:t>not</a:t>
            </a:r>
            <a:r>
              <a:rPr lang="en-US" dirty="0"/>
              <a:t> just for PLM.</a:t>
            </a:r>
          </a:p>
          <a:p>
            <a:pPr marL="342900" indent="-342900">
              <a:buFont typeface="Arial" panose="020B0604020202020204" pitchFamily="34" charset="0"/>
              <a:buChar char="•"/>
            </a:pPr>
            <a:r>
              <a:rPr lang="en-US" dirty="0"/>
              <a:t>Can implement </a:t>
            </a:r>
            <a:r>
              <a:rPr lang="en-US" b="1" dirty="0"/>
              <a:t>real-time monitoring </a:t>
            </a:r>
            <a:r>
              <a:rPr lang="en-US" dirty="0"/>
              <a:t>and </a:t>
            </a:r>
            <a:r>
              <a:rPr lang="en-US" b="1" dirty="0"/>
              <a:t>predictive modeling </a:t>
            </a:r>
            <a:r>
              <a:rPr lang="en-US" dirty="0"/>
              <a:t>for large systems.</a:t>
            </a:r>
          </a:p>
          <a:p>
            <a:pPr marL="342900" indent="-342900">
              <a:buFont typeface="Arial" panose="020B0604020202020204" pitchFamily="34" charset="0"/>
              <a:buChar char="•"/>
            </a:pPr>
            <a:r>
              <a:rPr lang="en-US" dirty="0"/>
              <a:t>Can simplify software development with object-oriented APIs.</a:t>
            </a:r>
          </a:p>
          <a:p>
            <a:pPr marL="342900" indent="-342900">
              <a:buFont typeface="Arial" panose="020B0604020202020204" pitchFamily="34" charset="0"/>
              <a:buChar char="•"/>
            </a:pPr>
            <a:r>
              <a:rPr lang="en-US" dirty="0"/>
              <a:t>Can be hosted in memory for fast, scalable performance.</a:t>
            </a:r>
          </a:p>
          <a:p>
            <a:pPr marL="342900" indent="-342900">
              <a:buFont typeface="Arial" panose="020B0604020202020204" pitchFamily="34" charset="0"/>
              <a:buChar char="•"/>
            </a:pPr>
            <a:r>
              <a:rPr lang="en-US" dirty="0"/>
              <a:t>Can boost situational awareness with aggregate analytics and visualization.</a:t>
            </a:r>
          </a:p>
          <a:p>
            <a:pPr marL="342900" indent="-342900">
              <a:buFont typeface="Arial" panose="020B0604020202020204" pitchFamily="34" charset="0"/>
              <a:buChar char="•"/>
            </a:pPr>
            <a:r>
              <a:rPr lang="en-US" dirty="0"/>
              <a:t>Can analyze and respond to events in milliseconds.</a:t>
            </a:r>
          </a:p>
          <a:p>
            <a:pPr marL="342900" indent="-342900">
              <a:buFont typeface="Arial" panose="020B0604020202020204" pitchFamily="34" charset="0"/>
              <a:buChar char="•"/>
            </a:pPr>
            <a:r>
              <a:rPr lang="en-US" dirty="0"/>
              <a:t>Can seamlessly scale to track/model systems with many entities.</a:t>
            </a:r>
          </a:p>
          <a:p>
            <a:pPr marL="342900" indent="-342900">
              <a:buFont typeface="Arial" panose="020B0604020202020204" pitchFamily="34" charset="0"/>
              <a:buChar char="•"/>
            </a:pPr>
            <a:r>
              <a:rPr lang="en-US" dirty="0"/>
              <a:t>Can be applied to a wide range of use cases.</a:t>
            </a:r>
          </a:p>
        </p:txBody>
      </p:sp>
      <p:sp>
        <p:nvSpPr>
          <p:cNvPr id="5" name="Footer Placeholder 3">
            <a:extLst>
              <a:ext uri="{FF2B5EF4-FFF2-40B4-BE49-F238E27FC236}">
                <a16:creationId xmlns:a16="http://schemas.microsoft.com/office/drawing/2014/main" id="{7248C30C-8A09-40A5-B47B-5EA066B247AF}"/>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33753124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0B26-338A-4F33-946D-3C129681EBF9}"/>
              </a:ext>
            </a:extLst>
          </p:cNvPr>
          <p:cNvSpPr>
            <a:spLocks noGrp="1"/>
          </p:cNvSpPr>
          <p:nvPr>
            <p:ph type="title"/>
          </p:nvPr>
        </p:nvSpPr>
        <p:spPr>
          <a:xfrm>
            <a:off x="1903003" y="1584532"/>
            <a:ext cx="8399246" cy="682112"/>
          </a:xfrm>
        </p:spPr>
        <p:txBody>
          <a:bodyPr>
            <a:normAutofit fontScale="90000"/>
          </a:bodyPr>
          <a:lstStyle/>
          <a:p>
            <a:pPr algn="ctr"/>
            <a:r>
              <a:rPr lang="en-US" sz="4000" b="1" dirty="0"/>
              <a:t>Thank you for joining us today.</a:t>
            </a:r>
            <a:br>
              <a:rPr lang="en-US" sz="4000" b="1" dirty="0"/>
            </a:br>
            <a:r>
              <a:rPr lang="en-US" sz="4000" b="1" dirty="0"/>
              <a:t>We hope you enjoyed the session!</a:t>
            </a:r>
          </a:p>
        </p:txBody>
      </p:sp>
      <p:sp>
        <p:nvSpPr>
          <p:cNvPr id="3" name="Content Placeholder 2">
            <a:extLst>
              <a:ext uri="{FF2B5EF4-FFF2-40B4-BE49-F238E27FC236}">
                <a16:creationId xmlns:a16="http://schemas.microsoft.com/office/drawing/2014/main" id="{7B6D31DD-C919-4ADD-9E66-DD6C365B1961}"/>
              </a:ext>
            </a:extLst>
          </p:cNvPr>
          <p:cNvSpPr>
            <a:spLocks noGrp="1"/>
          </p:cNvSpPr>
          <p:nvPr>
            <p:ph idx="1"/>
          </p:nvPr>
        </p:nvSpPr>
        <p:spPr>
          <a:xfrm>
            <a:off x="357809" y="3187470"/>
            <a:ext cx="11476382" cy="2489849"/>
          </a:xfrm>
        </p:spPr>
        <p:txBody>
          <a:bodyPr>
            <a:normAutofit fontScale="92500" lnSpcReduction="20000"/>
          </a:bodyPr>
          <a:lstStyle/>
          <a:p>
            <a:pPr marL="0" indent="0" algn="ctr">
              <a:buNone/>
            </a:pPr>
            <a:r>
              <a:rPr lang="en-US" sz="2800" dirty="0"/>
              <a:t>To learn more, visit us at:</a:t>
            </a:r>
          </a:p>
          <a:p>
            <a:pPr marL="0" indent="0" algn="ctr">
              <a:buNone/>
            </a:pPr>
            <a:r>
              <a:rPr lang="en-US" sz="2800" dirty="0"/>
              <a:t>  </a:t>
            </a:r>
            <a:r>
              <a:rPr lang="en-US" sz="2800" dirty="0">
                <a:hlinkClick r:id="rId2"/>
              </a:rPr>
              <a:t>www.scaleoutdigitaltwins.com</a:t>
            </a:r>
            <a:endParaRPr lang="en-US" sz="2800" dirty="0"/>
          </a:p>
          <a:p>
            <a:pPr marL="0" indent="0" algn="ctr">
              <a:buNone/>
            </a:pPr>
            <a:r>
              <a:rPr lang="en-US" sz="2800" dirty="0"/>
              <a:t>Documentation is posted at:</a:t>
            </a:r>
          </a:p>
          <a:p>
            <a:pPr marL="0" indent="0" algn="ctr">
              <a:buNone/>
            </a:pPr>
            <a:r>
              <a:rPr lang="en-US" sz="2800" dirty="0"/>
              <a:t> </a:t>
            </a:r>
            <a:r>
              <a:rPr lang="en-US" sz="2800" dirty="0">
                <a:hlinkClick r:id="rId3"/>
              </a:rPr>
              <a:t>https://www.scaleoutdigitaltwins.com/developers#docs</a:t>
            </a:r>
            <a:endParaRPr lang="en-US" sz="2800" dirty="0">
              <a:solidFill>
                <a:srgbClr val="0070C0"/>
              </a:solidFill>
            </a:endParaRPr>
          </a:p>
          <a:p>
            <a:pPr marL="0" indent="0" algn="ctr">
              <a:buNone/>
            </a:pPr>
            <a:r>
              <a:rPr lang="en-US" sz="2800" dirty="0"/>
              <a:t>The slides and demos are posted at:</a:t>
            </a:r>
          </a:p>
          <a:p>
            <a:pPr marL="0" indent="0" algn="ctr">
              <a:buNone/>
            </a:pPr>
            <a:r>
              <a:rPr lang="en-US" sz="2800" dirty="0">
                <a:solidFill>
                  <a:srgbClr val="0070C0"/>
                </a:solidFill>
                <a:latin typeface="Slack-Lato"/>
                <a:hlinkClick r:id="rId4"/>
              </a:rPr>
              <a:t>https://github.com/scaleoutsoftware/DigitalTwinSamples</a:t>
            </a:r>
            <a:r>
              <a:rPr lang="en-US" sz="2800" dirty="0">
                <a:solidFill>
                  <a:srgbClr val="0070C0"/>
                </a:solidFill>
                <a:latin typeface="Slack-Lato"/>
              </a:rPr>
              <a:t> </a:t>
            </a:r>
            <a:endParaRPr lang="en-US" sz="2800" dirty="0">
              <a:solidFill>
                <a:srgbClr val="0070C0"/>
              </a:solidFill>
            </a:endParaRPr>
          </a:p>
          <a:p>
            <a:pPr marL="0" indent="0" algn="ctr">
              <a:buNone/>
            </a:pPr>
            <a:endParaRPr lang="en-US" sz="3200" dirty="0"/>
          </a:p>
        </p:txBody>
      </p:sp>
      <p:sp>
        <p:nvSpPr>
          <p:cNvPr id="5" name="Slide Number Placeholder 4">
            <a:extLst>
              <a:ext uri="{FF2B5EF4-FFF2-40B4-BE49-F238E27FC236}">
                <a16:creationId xmlns:a16="http://schemas.microsoft.com/office/drawing/2014/main" id="{90E7CA3A-F539-4917-B0AE-41019FE30BC2}"/>
              </a:ext>
            </a:extLst>
          </p:cNvPr>
          <p:cNvSpPr>
            <a:spLocks noGrp="1"/>
          </p:cNvSpPr>
          <p:nvPr>
            <p:ph type="sldNum" sz="quarter" idx="12"/>
          </p:nvPr>
        </p:nvSpPr>
        <p:spPr/>
        <p:txBody>
          <a:bodyPr/>
          <a:lstStyle/>
          <a:p>
            <a:fld id="{BD188CD3-179C-4C76-AE3D-EBE7AE601F5E}" type="slidenum">
              <a:rPr lang="en-US" smtClean="0"/>
              <a:t>99</a:t>
            </a:fld>
            <a:endParaRPr lang="en-US" dirty="0"/>
          </a:p>
        </p:txBody>
      </p:sp>
      <p:sp>
        <p:nvSpPr>
          <p:cNvPr id="6" name="Footer Placeholder 3">
            <a:extLst>
              <a:ext uri="{FF2B5EF4-FFF2-40B4-BE49-F238E27FC236}">
                <a16:creationId xmlns:a16="http://schemas.microsoft.com/office/drawing/2014/main" id="{AAD88DDE-0B0B-836A-2EDA-37A2C465141C}"/>
              </a:ext>
            </a:extLst>
          </p:cNvPr>
          <p:cNvSpPr>
            <a:spLocks noGrp="1"/>
          </p:cNvSpPr>
          <p:nvPr>
            <p:ph type="ftr" sz="quarter" idx="11"/>
          </p:nvPr>
        </p:nvSpPr>
        <p:spPr>
          <a:xfrm>
            <a:off x="3352800" y="6356350"/>
            <a:ext cx="5486400" cy="365125"/>
          </a:xfrm>
        </p:spPr>
        <p:txBody>
          <a:bodyPr/>
          <a:lstStyle/>
          <a:p>
            <a:r>
              <a:rPr lang="en-US" dirty="0"/>
              <a:t>© ScaleOut Software, Inc.</a:t>
            </a:r>
          </a:p>
        </p:txBody>
      </p:sp>
    </p:spTree>
    <p:extLst>
      <p:ext uri="{BB962C8B-B14F-4D97-AF65-F5344CB8AC3E}">
        <p14:creationId xmlns:p14="http://schemas.microsoft.com/office/powerpoint/2010/main" val="2006917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12478</TotalTime>
  <Words>8345</Words>
  <Application>Microsoft Office PowerPoint</Application>
  <PresentationFormat>Widescreen</PresentationFormat>
  <Paragraphs>1185</Paragraphs>
  <Slides>103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103</vt:i4>
      </vt:variant>
    </vt:vector>
  </HeadingPairs>
  <TitlesOfParts>
    <vt:vector size="111" baseType="lpstr">
      <vt:lpstr>Arial</vt:lpstr>
      <vt:lpstr>Calibri</vt:lpstr>
      <vt:lpstr>Calibri Light</vt:lpstr>
      <vt:lpstr>Consolas</vt:lpstr>
      <vt:lpstr>inherit</vt:lpstr>
      <vt:lpstr>Slack-Lato</vt:lpstr>
      <vt:lpstr>Symbol</vt:lpstr>
      <vt:lpstr>Office Theme</vt:lpstr>
      <vt:lpstr>Building Digital Twins for Real-Time Analytics and Simulation with Many Data Sources  DTC Workshop March 18, 2024</vt:lpstr>
      <vt:lpstr>Workshop Agenda</vt:lpstr>
      <vt:lpstr>Session 1: Technical Overview</vt:lpstr>
      <vt:lpstr>About ScaleOut Software</vt:lpstr>
      <vt:lpstr>Widely Used in Mission-Critical Applications</vt:lpstr>
      <vt:lpstr>Challenge: Power Grid Security &amp; Disaster Response</vt:lpstr>
      <vt:lpstr>Challenge: Logistics &amp; Telematics</vt:lpstr>
      <vt:lpstr>Today’s Streaming Analytics Platforms</vt:lpstr>
      <vt:lpstr>The Need for Granular Real-Time Analytics</vt:lpstr>
      <vt:lpstr>The Solution: Real-Time Digital Twins</vt:lpstr>
      <vt:lpstr>Benefits of Real-Time Digital Twins</vt:lpstr>
      <vt:lpstr>Comparison to Conventional Techniques</vt:lpstr>
      <vt:lpstr>Run Alongside Existing Analytics</vt:lpstr>
      <vt:lpstr>A New Vision for Digital Twins</vt:lpstr>
      <vt:lpstr>Our Focus</vt:lpstr>
      <vt:lpstr>Digital Twins Enable Aggregate Analysis</vt:lpstr>
      <vt:lpstr>How Real-Time Aggregate Analysis Works</vt:lpstr>
      <vt:lpstr>Example of Aggregate Analytics &amp; Query</vt:lpstr>
      <vt:lpstr>Optional Machine Learning Adds Power</vt:lpstr>
      <vt:lpstr>Machine Learning Capabilities</vt:lpstr>
      <vt:lpstr>Training Anomaly Detection</vt:lpstr>
      <vt:lpstr>Many Use Cases for Real-Time Monitoring</vt:lpstr>
      <vt:lpstr>Example: Fleet Telematics</vt:lpstr>
      <vt:lpstr>Example: Disaster Recovery</vt:lpstr>
      <vt:lpstr>Example: Cybersecurity</vt:lpstr>
      <vt:lpstr>Ex.: Detecting License Cloning &amp; Convoys</vt:lpstr>
      <vt:lpstr>Convoy Detection Using Digital Twins</vt:lpstr>
      <vt:lpstr>Example: IoT for Medical Refrigerators</vt:lpstr>
      <vt:lpstr>Example: Ecommerce Recommendations</vt:lpstr>
      <vt:lpstr>Example: Personalized Health Tracking</vt:lpstr>
      <vt:lpstr>Example: Contact Tracing</vt:lpstr>
      <vt:lpstr>Example: Tracking the Freight Rail System</vt:lpstr>
      <vt:lpstr>VIDEO: Preventing Train Derailments</vt:lpstr>
      <vt:lpstr>Use Digital Twins for Simulation</vt:lpstr>
      <vt:lpstr>Use Digital Twins for Simulation</vt:lpstr>
      <vt:lpstr>Using Simulation to Validate Streaming Analytics</vt:lpstr>
      <vt:lpstr>Example: Modeling the US Railway System</vt:lpstr>
      <vt:lpstr>Another Simulation Use Case</vt:lpstr>
      <vt:lpstr>Running the Simulation at Scale</vt:lpstr>
      <vt:lpstr>Benefits of In-Memory Computing</vt:lpstr>
      <vt:lpstr>Digital Twin Development Process</vt:lpstr>
      <vt:lpstr>ScaleOut Digital Twin Model</vt:lpstr>
      <vt:lpstr>Why Use Specific APIs for Digital Twins?</vt:lpstr>
      <vt:lpstr>Creating and Hosting Digital Twins</vt:lpstr>
      <vt:lpstr>Anatomy of a Digital Twin</vt:lpstr>
      <vt:lpstr>Digital Twins Simplify Application Design</vt:lpstr>
      <vt:lpstr>Digital Twins Are Object-Oriented</vt:lpstr>
      <vt:lpstr>Digital Twins Can Organize in a Hierarchy</vt:lpstr>
      <vt:lpstr>Build Digital Twins with Open-Source APIs</vt:lpstr>
      <vt:lpstr>Optional Rules Engine Simplifies Design</vt:lpstr>
      <vt:lpstr>Implementing Digital Twin Simulations</vt:lpstr>
      <vt:lpstr>Development Workbench</vt:lpstr>
      <vt:lpstr>PowerPoint Presentation</vt:lpstr>
      <vt:lpstr>Digital Twins are Part of a Cloud Ecosystem</vt:lpstr>
      <vt:lpstr>Transparent Migration to the Edge</vt:lpstr>
      <vt:lpstr>Example: Simulated Power Grid</vt:lpstr>
      <vt:lpstr>Implementation of a Simulated Power Grid</vt:lpstr>
      <vt:lpstr>Power Grid Demo Code</vt:lpstr>
      <vt:lpstr>Power Grid Demo Code</vt:lpstr>
      <vt:lpstr>Aggregate Analytics in the Demo</vt:lpstr>
      <vt:lpstr>Key Takeaways</vt:lpstr>
      <vt:lpstr>PowerPoint Presentation</vt:lpstr>
      <vt:lpstr>PowerPoint Presentation</vt:lpstr>
      <vt:lpstr>Session 2: Build a Digital Twin Model</vt:lpstr>
      <vt:lpstr>PowerPoint Presentation</vt:lpstr>
      <vt:lpstr>Defining the Digital Twin Model</vt:lpstr>
      <vt:lpstr>Digital Twin APIs (C#)</vt:lpstr>
      <vt:lpstr>The GasSensorTwin Properties</vt:lpstr>
      <vt:lpstr>The GasSensorTwin Algorithm</vt:lpstr>
      <vt:lpstr>Test the Model with the Workbench</vt:lpstr>
      <vt:lpstr>PowerPoint Presentation</vt:lpstr>
      <vt:lpstr>PowerPoint Presentation</vt:lpstr>
      <vt:lpstr>DEMO: A Digital Twin for a Wind Turbine</vt:lpstr>
      <vt:lpstr>Sample Application with Code (C#)</vt:lpstr>
      <vt:lpstr>Sample State Object (C#)</vt:lpstr>
      <vt:lpstr>Sample Message Processor (Outer Loop)</vt:lpstr>
      <vt:lpstr>Track or Resolve Over-Temp Condition</vt:lpstr>
      <vt:lpstr>PowerPoint Presentation</vt:lpstr>
      <vt:lpstr>PowerPoint Presentation</vt:lpstr>
      <vt:lpstr>Session 3: Simulation &amp; Aggregate Analytics</vt:lpstr>
      <vt:lpstr>Deploying a Digital Twin</vt:lpstr>
      <vt:lpstr>Deploying a Connector to the Cloud</vt:lpstr>
      <vt:lpstr>PowerPoint Presentation</vt:lpstr>
      <vt:lpstr>Examining a Digital Twin Instance</vt:lpstr>
      <vt:lpstr>PowerPoint Presentation</vt:lpstr>
      <vt:lpstr>How Simulation Works</vt:lpstr>
      <vt:lpstr>The SimulatedGasSensor Properties</vt:lpstr>
      <vt:lpstr>The SimulatedGasSensor Algorithm</vt:lpstr>
      <vt:lpstr>The SimulatedGasSensor Algorithm</vt:lpstr>
      <vt:lpstr>The SimulatedGasSensor Algorithm</vt:lpstr>
      <vt:lpstr>Managing a Simulation Using the UI</vt:lpstr>
      <vt:lpstr>Aggregate Analysis</vt:lpstr>
      <vt:lpstr>How Aggregate Analysis Works</vt:lpstr>
      <vt:lpstr>Collecting Aggregate Statistics</vt:lpstr>
      <vt:lpstr>Querying Real-Time Digital Twin Instances</vt:lpstr>
      <vt:lpstr>PowerPoint Presentation</vt:lpstr>
      <vt:lpstr>PowerPoint Presentation</vt:lpstr>
      <vt:lpstr>Wrap-Up</vt:lpstr>
      <vt:lpstr>Thank you for joining us today. We hope you enjoyed the session!</vt:lpstr>
      <vt:lpstr>PowerPoint Presentation</vt:lpstr>
      <vt:lpstr>Azure Digital Twins Integration</vt:lpstr>
      <vt:lpstr>Azure Digital Twins Integration</vt:lpstr>
      <vt:lpstr>Azure Digital Twins Integration APIs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ScaleOut Digital Twin Streaming Service™ Briefing</dc:title>
  <dc:creator>William Bain</dc:creator>
  <cp:lastModifiedBy>William Bain</cp:lastModifiedBy>
  <cp:revision>245</cp:revision>
  <dcterms:created xsi:type="dcterms:W3CDTF">2020-11-23T01:02:31Z</dcterms:created>
  <dcterms:modified xsi:type="dcterms:W3CDTF">2024-03-18T22:53:16Z</dcterms:modified>
</cp:coreProperties>
</file>